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79" r:id="rId11"/>
    <p:sldId id="278" r:id="rId12"/>
    <p:sldId id="277" r:id="rId13"/>
    <p:sldId id="276" r:id="rId14"/>
    <p:sldId id="275" r:id="rId15"/>
    <p:sldId id="274" r:id="rId16"/>
    <p:sldId id="273" r:id="rId17"/>
    <p:sldId id="272" r:id="rId18"/>
    <p:sldId id="271" r:id="rId19"/>
    <p:sldId id="270" r:id="rId20"/>
    <p:sldId id="269" r:id="rId21"/>
    <p:sldId id="268" r:id="rId22"/>
    <p:sldId id="267" r:id="rId23"/>
    <p:sldId id="266" r:id="rId24"/>
    <p:sldId id="265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8" r:id="rId43"/>
    <p:sldId id="313" r:id="rId44"/>
    <p:sldId id="299" r:id="rId45"/>
    <p:sldId id="315" r:id="rId46"/>
    <p:sldId id="314" r:id="rId47"/>
    <p:sldId id="316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EE61-015C-4747-A63F-6A8F4A614EA2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3E5E-4FCA-4E09-A6AD-4EC1CA8A19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EE61-015C-4747-A63F-6A8F4A614EA2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3E5E-4FCA-4E09-A6AD-4EC1CA8A19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EE61-015C-4747-A63F-6A8F4A614EA2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3E5E-4FCA-4E09-A6AD-4EC1CA8A19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CF163AC-0432-4574-A181-FBF4800F382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EE61-015C-4747-A63F-6A8F4A614EA2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3E5E-4FCA-4E09-A6AD-4EC1CA8A19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EE61-015C-4747-A63F-6A8F4A614EA2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3E5E-4FCA-4E09-A6AD-4EC1CA8A19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EE61-015C-4747-A63F-6A8F4A614EA2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3E5E-4FCA-4E09-A6AD-4EC1CA8A19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EE61-015C-4747-A63F-6A8F4A614EA2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3E5E-4FCA-4E09-A6AD-4EC1CA8A19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EE61-015C-4747-A63F-6A8F4A614EA2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3E5E-4FCA-4E09-A6AD-4EC1CA8A19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EE61-015C-4747-A63F-6A8F4A614EA2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3E5E-4FCA-4E09-A6AD-4EC1CA8A19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EE61-015C-4747-A63F-6A8F4A614EA2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3E5E-4FCA-4E09-A6AD-4EC1CA8A19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EE61-015C-4747-A63F-6A8F4A614EA2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3E5E-4FCA-4E09-A6AD-4EC1CA8A19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0EE61-015C-4747-A63F-6A8F4A614EA2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B3E5E-4FCA-4E09-A6AD-4EC1CA8A19B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728192"/>
          </a:xfrm>
          <a:ln>
            <a:solidFill>
              <a:srgbClr val="00B050"/>
            </a:solidFill>
          </a:ln>
        </p:spPr>
        <p:txBody>
          <a:bodyPr/>
          <a:lstStyle/>
          <a:p>
            <a:r>
              <a:rPr lang="en-GB" sz="7200" dirty="0" err="1" smtClean="0">
                <a:latin typeface="Comic Sans MS" pitchFamily="66" charset="0"/>
              </a:rPr>
              <a:t>Ramadhan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717032"/>
            <a:ext cx="3914775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9480E5-AF7C-4284-B8A2-396CD4B6DCF1}" type="slidenum">
              <a:rPr lang="en-US"/>
              <a:pPr/>
              <a:t>10</a:t>
            </a:fld>
            <a:endParaRPr lang="en-US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755576" y="548680"/>
            <a:ext cx="1872208" cy="1224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Muharram</a:t>
            </a: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3707904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Safar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6516216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 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75557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at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3707904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651621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at </a:t>
            </a:r>
          </a:p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75557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Rajab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3707904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Shaban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>
            <a:off x="75557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Shawwal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7" name="Rectangle 13"/>
          <p:cNvSpPr>
            <a:spLocks noChangeArrowheads="1"/>
          </p:cNvSpPr>
          <p:nvPr/>
        </p:nvSpPr>
        <p:spPr bwMode="auto">
          <a:xfrm>
            <a:off x="3707904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US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US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Arial" charset="0"/>
              </a:rPr>
              <a:t>Qaidah</a:t>
            </a:r>
            <a:r>
              <a:rPr lang="en-US" sz="2400" b="1" dirty="0">
                <a:solidFill>
                  <a:srgbClr val="FFFF66"/>
                </a:solidFill>
                <a:latin typeface="Arial" charset="0"/>
              </a:rPr>
              <a:t> </a:t>
            </a:r>
            <a:endParaRPr lang="en-GB" sz="24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651621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GB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Hijjah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9480E5-AF7C-4284-B8A2-396CD4B6DCF1}" type="slidenum">
              <a:rPr lang="en-US"/>
              <a:pPr/>
              <a:t>11</a:t>
            </a:fld>
            <a:endParaRPr lang="en-US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755576" y="548680"/>
            <a:ext cx="1872208" cy="1224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Muharram</a:t>
            </a: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3707904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Safar</a:t>
            </a: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75557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at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3707904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651621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at </a:t>
            </a:r>
          </a:p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75557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Rajab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3707904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Shaban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651621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Ramadhan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>
            <a:off x="75557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Shawwal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7" name="Rectangle 13"/>
          <p:cNvSpPr>
            <a:spLocks noChangeArrowheads="1"/>
          </p:cNvSpPr>
          <p:nvPr/>
        </p:nvSpPr>
        <p:spPr bwMode="auto">
          <a:xfrm>
            <a:off x="3707904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US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US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Arial" charset="0"/>
              </a:rPr>
              <a:t>Qaidah</a:t>
            </a:r>
            <a:r>
              <a:rPr lang="en-US" sz="2400" b="1" dirty="0">
                <a:solidFill>
                  <a:srgbClr val="FFFF66"/>
                </a:solidFill>
                <a:latin typeface="Arial" charset="0"/>
              </a:rPr>
              <a:t> </a:t>
            </a:r>
            <a:endParaRPr lang="en-GB" sz="24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651621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GB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Hijjah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9480E5-AF7C-4284-B8A2-396CD4B6DCF1}" type="slidenum">
              <a:rPr lang="en-US"/>
              <a:pPr/>
              <a:t>12</a:t>
            </a:fld>
            <a:endParaRPr lang="en-US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755576" y="548680"/>
            <a:ext cx="1872208" cy="1224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Muharram</a:t>
            </a: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3707904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Safar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6516216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 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75557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at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3707904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651621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at </a:t>
            </a:r>
          </a:p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75557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Rajab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651621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Ramadhan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>
            <a:off x="75557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Shawwal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7" name="Rectangle 13"/>
          <p:cNvSpPr>
            <a:spLocks noChangeArrowheads="1"/>
          </p:cNvSpPr>
          <p:nvPr/>
        </p:nvSpPr>
        <p:spPr bwMode="auto">
          <a:xfrm>
            <a:off x="3707904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US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US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Arial" charset="0"/>
              </a:rPr>
              <a:t>Qaidah</a:t>
            </a:r>
            <a:r>
              <a:rPr lang="en-US" sz="2400" b="1" dirty="0">
                <a:solidFill>
                  <a:srgbClr val="FFFF66"/>
                </a:solidFill>
                <a:latin typeface="Arial" charset="0"/>
              </a:rPr>
              <a:t> </a:t>
            </a:r>
            <a:endParaRPr lang="en-GB" sz="24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651621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GB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Hijjah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9480E5-AF7C-4284-B8A2-396CD4B6DCF1}" type="slidenum">
              <a:rPr lang="en-US"/>
              <a:pPr/>
              <a:t>13</a:t>
            </a:fld>
            <a:endParaRPr lang="en-US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755576" y="548680"/>
            <a:ext cx="1872208" cy="1224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Muharram</a:t>
            </a: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3707904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Safar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6516216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 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75557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at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3707904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651621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at </a:t>
            </a:r>
          </a:p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75557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Rajab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3707904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Shaban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651621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Ramadhan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7" name="Rectangle 13"/>
          <p:cNvSpPr>
            <a:spLocks noChangeArrowheads="1"/>
          </p:cNvSpPr>
          <p:nvPr/>
        </p:nvSpPr>
        <p:spPr bwMode="auto">
          <a:xfrm>
            <a:off x="3707904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US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US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Arial" charset="0"/>
              </a:rPr>
              <a:t>Qaidah</a:t>
            </a:r>
            <a:r>
              <a:rPr lang="en-US" sz="2400" b="1" dirty="0">
                <a:solidFill>
                  <a:srgbClr val="FFFF66"/>
                </a:solidFill>
                <a:latin typeface="Arial" charset="0"/>
              </a:rPr>
              <a:t> </a:t>
            </a:r>
            <a:endParaRPr lang="en-GB" sz="24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651621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GB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Hijjah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9480E5-AF7C-4284-B8A2-396CD4B6DCF1}" type="slidenum">
              <a:rPr lang="en-US"/>
              <a:pPr/>
              <a:t>14</a:t>
            </a:fld>
            <a:endParaRPr lang="en-US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755576" y="548680"/>
            <a:ext cx="1872208" cy="1224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Muharram</a:t>
            </a: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3707904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Safar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6516216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 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3707904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651621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at </a:t>
            </a:r>
          </a:p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75557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Rajab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3707904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Shaban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651621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Ramadhan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>
            <a:off x="75557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Shawwal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7" name="Rectangle 13"/>
          <p:cNvSpPr>
            <a:spLocks noChangeArrowheads="1"/>
          </p:cNvSpPr>
          <p:nvPr/>
        </p:nvSpPr>
        <p:spPr bwMode="auto">
          <a:xfrm>
            <a:off x="3707904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US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US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Arial" charset="0"/>
              </a:rPr>
              <a:t>Qaidah</a:t>
            </a:r>
            <a:r>
              <a:rPr lang="en-US" sz="2400" b="1" dirty="0">
                <a:solidFill>
                  <a:srgbClr val="FFFF66"/>
                </a:solidFill>
                <a:latin typeface="Arial" charset="0"/>
              </a:rPr>
              <a:t> </a:t>
            </a:r>
            <a:endParaRPr lang="en-GB" sz="24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651621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GB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Hijjah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9480E5-AF7C-4284-B8A2-396CD4B6DCF1}" type="slidenum">
              <a:rPr lang="en-US"/>
              <a:pPr/>
              <a:t>15</a:t>
            </a:fld>
            <a:endParaRPr lang="en-US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755576" y="548680"/>
            <a:ext cx="1872208" cy="1224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Muharram</a:t>
            </a: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3707904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Safar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6516216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 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75557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at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3707904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651621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at </a:t>
            </a:r>
          </a:p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75557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Rajab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651621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Ramadhan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>
            <a:off x="75557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Shawwal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7" name="Rectangle 13"/>
          <p:cNvSpPr>
            <a:spLocks noChangeArrowheads="1"/>
          </p:cNvSpPr>
          <p:nvPr/>
        </p:nvSpPr>
        <p:spPr bwMode="auto">
          <a:xfrm>
            <a:off x="3707904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US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US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Arial" charset="0"/>
              </a:rPr>
              <a:t>Qaidah</a:t>
            </a:r>
            <a:r>
              <a:rPr lang="en-US" sz="2400" b="1" dirty="0">
                <a:solidFill>
                  <a:srgbClr val="FFFF66"/>
                </a:solidFill>
                <a:latin typeface="Arial" charset="0"/>
              </a:rPr>
              <a:t> </a:t>
            </a:r>
            <a:endParaRPr lang="en-GB" sz="24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651621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GB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Hijjah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9480E5-AF7C-4284-B8A2-396CD4B6DCF1}" type="slidenum">
              <a:rPr lang="en-US"/>
              <a:pPr/>
              <a:t>16</a:t>
            </a:fld>
            <a:endParaRPr lang="en-US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755576" y="548680"/>
            <a:ext cx="1872208" cy="1224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Muharram</a:t>
            </a: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3707904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Safar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6516216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 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75557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at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3707904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651621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at </a:t>
            </a:r>
          </a:p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75557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Rajab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3707904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Shaban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651621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Ramadhan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>
            <a:off x="75557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Shawwal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651621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GB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Hijjah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9480E5-AF7C-4284-B8A2-396CD4B6DCF1}" type="slidenum">
              <a:rPr lang="en-US"/>
              <a:pPr/>
              <a:t>17</a:t>
            </a:fld>
            <a:endParaRPr lang="en-US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755576" y="548680"/>
            <a:ext cx="1872208" cy="1224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Muharram</a:t>
            </a: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3707904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Safar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6516216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 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75557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at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3707904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651621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at </a:t>
            </a:r>
          </a:p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75557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Rajab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3707904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Shaban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651621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Ramadhan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>
            <a:off x="75557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Shawwal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7" name="Rectangle 13"/>
          <p:cNvSpPr>
            <a:spLocks noChangeArrowheads="1"/>
          </p:cNvSpPr>
          <p:nvPr/>
        </p:nvSpPr>
        <p:spPr bwMode="auto">
          <a:xfrm>
            <a:off x="3707904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US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US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Arial" charset="0"/>
              </a:rPr>
              <a:t>Qaidah</a:t>
            </a:r>
            <a:r>
              <a:rPr lang="en-US" sz="2400" b="1" dirty="0">
                <a:solidFill>
                  <a:srgbClr val="FFFF66"/>
                </a:solidFill>
                <a:latin typeface="Arial" charset="0"/>
              </a:rPr>
              <a:t> </a:t>
            </a:r>
            <a:endParaRPr lang="en-GB" sz="2400" b="1" dirty="0">
              <a:solidFill>
                <a:srgbClr val="FFFF66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9480E5-AF7C-4284-B8A2-396CD4B6DCF1}" type="slidenum">
              <a:rPr lang="en-US"/>
              <a:pPr/>
              <a:t>18</a:t>
            </a:fld>
            <a:endParaRPr lang="en-US"/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3707904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Safar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6516216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 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75557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at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3707904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651621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at </a:t>
            </a:r>
          </a:p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75557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Rajab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3707904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Shaban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651621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Ramadhan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>
            <a:off x="75557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Shawwal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7" name="Rectangle 13"/>
          <p:cNvSpPr>
            <a:spLocks noChangeArrowheads="1"/>
          </p:cNvSpPr>
          <p:nvPr/>
        </p:nvSpPr>
        <p:spPr bwMode="auto">
          <a:xfrm>
            <a:off x="3707904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US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US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Arial" charset="0"/>
              </a:rPr>
              <a:t>Qaidah</a:t>
            </a:r>
            <a:r>
              <a:rPr lang="en-US" sz="2400" b="1" dirty="0">
                <a:solidFill>
                  <a:srgbClr val="FFFF66"/>
                </a:solidFill>
                <a:latin typeface="Arial" charset="0"/>
              </a:rPr>
              <a:t> </a:t>
            </a:r>
            <a:endParaRPr lang="en-GB" sz="24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651621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GB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Hijjah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9480E5-AF7C-4284-B8A2-396CD4B6DCF1}" type="slidenum">
              <a:rPr lang="en-US"/>
              <a:pPr/>
              <a:t>19</a:t>
            </a:fld>
            <a:endParaRPr lang="en-US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755576" y="548680"/>
            <a:ext cx="1872208" cy="1224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Muharram</a:t>
            </a: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3707904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Safar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6516216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 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3707904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651621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at </a:t>
            </a:r>
          </a:p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75557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Rajab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3707904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Shaban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651621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Ramadhan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>
            <a:off x="75557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Shawwal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7" name="Rectangle 13"/>
          <p:cNvSpPr>
            <a:spLocks noChangeArrowheads="1"/>
          </p:cNvSpPr>
          <p:nvPr/>
        </p:nvSpPr>
        <p:spPr bwMode="auto">
          <a:xfrm>
            <a:off x="3707904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US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US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Arial" charset="0"/>
              </a:rPr>
              <a:t>Qaidah</a:t>
            </a:r>
            <a:r>
              <a:rPr lang="en-US" sz="2400" b="1" dirty="0">
                <a:solidFill>
                  <a:srgbClr val="FFFF66"/>
                </a:solidFill>
                <a:latin typeface="Arial" charset="0"/>
              </a:rPr>
              <a:t> </a:t>
            </a:r>
            <a:endParaRPr lang="en-GB" sz="24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651621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GB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Hijjah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/>
          <a:lstStyle/>
          <a:p>
            <a:r>
              <a:rPr lang="en-GB" dirty="0" smtClean="0"/>
              <a:t>What will you learn today?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1484784"/>
            <a:ext cx="7632848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About the Islamic calendar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Differences between the English and Islamic calendar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pillars of Islam</a:t>
            </a:r>
            <a:endParaRPr lang="en-GB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9480E5-AF7C-4284-B8A2-396CD4B6DCF1}" type="slidenum">
              <a:rPr lang="en-US"/>
              <a:pPr/>
              <a:t>20</a:t>
            </a:fld>
            <a:endParaRPr lang="en-US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755576" y="548680"/>
            <a:ext cx="1872208" cy="1224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Muharram</a:t>
            </a: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3707904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Safar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6516216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 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75557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at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651621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at </a:t>
            </a:r>
          </a:p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75557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Rajab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3707904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Shaban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651621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Ramadhan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>
            <a:off x="75557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Shawwal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7" name="Rectangle 13"/>
          <p:cNvSpPr>
            <a:spLocks noChangeArrowheads="1"/>
          </p:cNvSpPr>
          <p:nvPr/>
        </p:nvSpPr>
        <p:spPr bwMode="auto">
          <a:xfrm>
            <a:off x="3707904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US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US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Arial" charset="0"/>
              </a:rPr>
              <a:t>Qaidah</a:t>
            </a:r>
            <a:r>
              <a:rPr lang="en-US" sz="2400" b="1" dirty="0">
                <a:solidFill>
                  <a:srgbClr val="FFFF66"/>
                </a:solidFill>
                <a:latin typeface="Arial" charset="0"/>
              </a:rPr>
              <a:t> </a:t>
            </a:r>
            <a:endParaRPr lang="en-GB" sz="24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651621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GB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Hijjah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9480E5-AF7C-4284-B8A2-396CD4B6DCF1}" type="slidenum">
              <a:rPr lang="en-US"/>
              <a:pPr/>
              <a:t>21</a:t>
            </a:fld>
            <a:endParaRPr lang="en-US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755576" y="548680"/>
            <a:ext cx="1872208" cy="1224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Muharram</a:t>
            </a: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3707904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Safar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6516216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 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75557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at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3707904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75557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Rajab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3707904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Shaban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651621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Ramadhan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>
            <a:off x="75557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Shawwal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7" name="Rectangle 13"/>
          <p:cNvSpPr>
            <a:spLocks noChangeArrowheads="1"/>
          </p:cNvSpPr>
          <p:nvPr/>
        </p:nvSpPr>
        <p:spPr bwMode="auto">
          <a:xfrm>
            <a:off x="3707904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US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US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Arial" charset="0"/>
              </a:rPr>
              <a:t>Qaidah</a:t>
            </a:r>
            <a:r>
              <a:rPr lang="en-US" sz="2400" b="1" dirty="0">
                <a:solidFill>
                  <a:srgbClr val="FFFF66"/>
                </a:solidFill>
                <a:latin typeface="Arial" charset="0"/>
              </a:rPr>
              <a:t> </a:t>
            </a:r>
            <a:endParaRPr lang="en-GB" sz="24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651621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GB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Hijjah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9480E5-AF7C-4284-B8A2-396CD4B6DCF1}" type="slidenum">
              <a:rPr lang="en-US"/>
              <a:pPr/>
              <a:t>22</a:t>
            </a:fld>
            <a:endParaRPr lang="en-US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755576" y="548680"/>
            <a:ext cx="1872208" cy="1224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Muharram</a:t>
            </a: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3707904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Safar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6516216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 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75557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at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3707904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651621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at </a:t>
            </a:r>
          </a:p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3707904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Shaban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651621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Ramadhan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>
            <a:off x="75557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Shawwal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7" name="Rectangle 13"/>
          <p:cNvSpPr>
            <a:spLocks noChangeArrowheads="1"/>
          </p:cNvSpPr>
          <p:nvPr/>
        </p:nvSpPr>
        <p:spPr bwMode="auto">
          <a:xfrm>
            <a:off x="3707904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US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US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Arial" charset="0"/>
              </a:rPr>
              <a:t>Qaidah</a:t>
            </a:r>
            <a:r>
              <a:rPr lang="en-US" sz="2400" b="1" dirty="0">
                <a:solidFill>
                  <a:srgbClr val="FFFF66"/>
                </a:solidFill>
                <a:latin typeface="Arial" charset="0"/>
              </a:rPr>
              <a:t> </a:t>
            </a:r>
            <a:endParaRPr lang="en-GB" sz="24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651621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GB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Hijjah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9480E5-AF7C-4284-B8A2-396CD4B6DCF1}" type="slidenum">
              <a:rPr lang="en-US"/>
              <a:pPr/>
              <a:t>23</a:t>
            </a:fld>
            <a:endParaRPr lang="en-US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755576" y="548680"/>
            <a:ext cx="1872208" cy="1224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Muharram</a:t>
            </a: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3707904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Safar</a:t>
            </a: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75557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at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3707904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651621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at </a:t>
            </a:r>
          </a:p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75557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Rajab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3707904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Shaban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651621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Ramadhan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>
            <a:off x="75557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Shawwal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7" name="Rectangle 13"/>
          <p:cNvSpPr>
            <a:spLocks noChangeArrowheads="1"/>
          </p:cNvSpPr>
          <p:nvPr/>
        </p:nvSpPr>
        <p:spPr bwMode="auto">
          <a:xfrm>
            <a:off x="3707904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US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US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Arial" charset="0"/>
              </a:rPr>
              <a:t>Qaidah</a:t>
            </a:r>
            <a:r>
              <a:rPr lang="en-US" sz="2400" b="1" dirty="0">
                <a:solidFill>
                  <a:srgbClr val="FFFF66"/>
                </a:solidFill>
                <a:latin typeface="Arial" charset="0"/>
              </a:rPr>
              <a:t> </a:t>
            </a:r>
            <a:endParaRPr lang="en-GB" sz="24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651621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GB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Hijjah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9480E5-AF7C-4284-B8A2-396CD4B6DCF1}" type="slidenum">
              <a:rPr lang="en-US"/>
              <a:pPr/>
              <a:t>24</a:t>
            </a:fld>
            <a:endParaRPr lang="en-US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755576" y="548680"/>
            <a:ext cx="1872208" cy="1224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Muharram</a:t>
            </a: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3707904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Safar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6516216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 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75557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at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3707904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651621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at </a:t>
            </a:r>
          </a:p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75557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Rajab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3707904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Shaban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651621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Ramadhan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>
            <a:off x="75557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Shawwal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651621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GB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Hijjah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6600" dirty="0" smtClean="0">
                <a:solidFill>
                  <a:srgbClr val="FF0000"/>
                </a:solidFill>
              </a:rPr>
              <a:t>Well done!</a:t>
            </a:r>
          </a:p>
          <a:p>
            <a:pPr>
              <a:buNone/>
            </a:pPr>
            <a:endParaRPr lang="en-GB" sz="4000" dirty="0"/>
          </a:p>
          <a:p>
            <a:pPr>
              <a:buNone/>
            </a:pPr>
            <a:r>
              <a:rPr lang="en-GB" sz="4000" dirty="0" smtClean="0"/>
              <a:t>Time to make it harder!</a:t>
            </a:r>
          </a:p>
          <a:p>
            <a:pPr>
              <a:buNone/>
            </a:pPr>
            <a:endParaRPr lang="en-GB" sz="4000" dirty="0" smtClean="0"/>
          </a:p>
          <a:p>
            <a:pPr>
              <a:buNone/>
            </a:pPr>
            <a:r>
              <a:rPr lang="en-GB" sz="4000" dirty="0" smtClean="0"/>
              <a:t>Now there will be 2 months missing from each slide!</a:t>
            </a:r>
          </a:p>
          <a:p>
            <a:pPr>
              <a:buNone/>
            </a:pPr>
            <a:endParaRPr lang="en-GB" sz="4000" dirty="0" smtClean="0"/>
          </a:p>
          <a:p>
            <a:pPr>
              <a:buNone/>
            </a:pPr>
            <a:r>
              <a:rPr lang="en-GB" sz="4000" dirty="0" smtClean="0"/>
              <a:t>Can you guess them?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9480E5-AF7C-4284-B8A2-396CD4B6DCF1}" type="slidenum">
              <a:rPr lang="en-US"/>
              <a:pPr/>
              <a:t>26</a:t>
            </a:fld>
            <a:endParaRPr lang="en-US"/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3707904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Safar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6516216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 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75557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at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3707904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651621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at </a:t>
            </a:r>
          </a:p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75557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Rajab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3707904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Shaban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651621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Ramadhan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>
            <a:off x="75557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Shawwal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7" name="Rectangle 13"/>
          <p:cNvSpPr>
            <a:spLocks noChangeArrowheads="1"/>
          </p:cNvSpPr>
          <p:nvPr/>
        </p:nvSpPr>
        <p:spPr bwMode="auto">
          <a:xfrm>
            <a:off x="3707904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US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US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Arial" charset="0"/>
              </a:rPr>
              <a:t>Qaidah</a:t>
            </a:r>
            <a:r>
              <a:rPr lang="en-US" sz="2400" b="1" dirty="0">
                <a:solidFill>
                  <a:srgbClr val="FFFF66"/>
                </a:solidFill>
                <a:latin typeface="Arial" charset="0"/>
              </a:rPr>
              <a:t> </a:t>
            </a:r>
            <a:endParaRPr lang="en-GB" sz="2400" b="1" dirty="0">
              <a:solidFill>
                <a:srgbClr val="FFFF66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9480E5-AF7C-4284-B8A2-396CD4B6DCF1}" type="slidenum">
              <a:rPr lang="en-US"/>
              <a:pPr/>
              <a:t>27</a:t>
            </a:fld>
            <a:endParaRPr lang="en-US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755576" y="548680"/>
            <a:ext cx="1872208" cy="1224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Muharram</a:t>
            </a: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3707904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Safar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6516216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 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75557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at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3707904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651621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at </a:t>
            </a:r>
          </a:p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75557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Rajab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>
            <a:off x="75557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Shawwal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7" name="Rectangle 13"/>
          <p:cNvSpPr>
            <a:spLocks noChangeArrowheads="1"/>
          </p:cNvSpPr>
          <p:nvPr/>
        </p:nvSpPr>
        <p:spPr bwMode="auto">
          <a:xfrm>
            <a:off x="3707904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US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US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Arial" charset="0"/>
              </a:rPr>
              <a:t>Qaidah</a:t>
            </a:r>
            <a:r>
              <a:rPr lang="en-US" sz="2400" b="1" dirty="0">
                <a:solidFill>
                  <a:srgbClr val="FFFF66"/>
                </a:solidFill>
                <a:latin typeface="Arial" charset="0"/>
              </a:rPr>
              <a:t> </a:t>
            </a:r>
            <a:endParaRPr lang="en-GB" sz="24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651621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GB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Hijjah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9480E5-AF7C-4284-B8A2-396CD4B6DCF1}" type="slidenum">
              <a:rPr lang="en-US"/>
              <a:pPr/>
              <a:t>28</a:t>
            </a:fld>
            <a:endParaRPr lang="en-US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755576" y="548680"/>
            <a:ext cx="1872208" cy="1224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Muharram</a:t>
            </a: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3707904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Safar</a:t>
            </a: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75557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at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3707904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75557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Rajab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3707904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Shaban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651621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Ramadhan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>
            <a:off x="75557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Shawwal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7" name="Rectangle 13"/>
          <p:cNvSpPr>
            <a:spLocks noChangeArrowheads="1"/>
          </p:cNvSpPr>
          <p:nvPr/>
        </p:nvSpPr>
        <p:spPr bwMode="auto">
          <a:xfrm>
            <a:off x="3707904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US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US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Arial" charset="0"/>
              </a:rPr>
              <a:t>Qaidah</a:t>
            </a:r>
            <a:r>
              <a:rPr lang="en-US" sz="2400" b="1" dirty="0">
                <a:solidFill>
                  <a:srgbClr val="FFFF66"/>
                </a:solidFill>
                <a:latin typeface="Arial" charset="0"/>
              </a:rPr>
              <a:t> </a:t>
            </a:r>
            <a:endParaRPr lang="en-GB" sz="24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651621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GB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Hijjah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9480E5-AF7C-4284-B8A2-396CD4B6DCF1}" type="slidenum">
              <a:rPr lang="en-US"/>
              <a:pPr/>
              <a:t>29</a:t>
            </a:fld>
            <a:endParaRPr lang="en-US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755576" y="548680"/>
            <a:ext cx="1872208" cy="1224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Muharram</a:t>
            </a: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3707904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Safar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6516216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 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75557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at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651621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at </a:t>
            </a:r>
          </a:p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75557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Rajab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651621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Ramadhan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>
            <a:off x="75557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Shawwal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7" name="Rectangle 13"/>
          <p:cNvSpPr>
            <a:spLocks noChangeArrowheads="1"/>
          </p:cNvSpPr>
          <p:nvPr/>
        </p:nvSpPr>
        <p:spPr bwMode="auto">
          <a:xfrm>
            <a:off x="3707904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US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US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Arial" charset="0"/>
              </a:rPr>
              <a:t>Qaidah</a:t>
            </a:r>
            <a:r>
              <a:rPr lang="en-US" sz="2400" b="1" dirty="0">
                <a:solidFill>
                  <a:srgbClr val="FFFF66"/>
                </a:solidFill>
                <a:latin typeface="Arial" charset="0"/>
              </a:rPr>
              <a:t> </a:t>
            </a:r>
            <a:endParaRPr lang="en-GB" sz="24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651621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GB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Hijjah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9480E5-AF7C-4284-B8A2-396CD4B6DCF1}" type="slidenum">
              <a:rPr lang="en-US"/>
              <a:pPr/>
              <a:t>3</a:t>
            </a:fld>
            <a:endParaRPr 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Ramadan – sacred month in the Islamic Calendar</a:t>
            </a: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381000" y="2286000"/>
            <a:ext cx="1333500" cy="6842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1200" b="1" dirty="0">
                <a:solidFill>
                  <a:schemeClr val="accent2"/>
                </a:solidFill>
                <a:latin typeface="Arial" charset="0"/>
              </a:rPr>
              <a:t>Muharram</a:t>
            </a: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2057400" y="2286000"/>
            <a:ext cx="1333500" cy="684213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1200" b="1">
                <a:solidFill>
                  <a:schemeClr val="accent2"/>
                </a:solidFill>
                <a:latin typeface="Arial" charset="0"/>
              </a:rPr>
              <a:t>Safar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3657600" y="2286000"/>
            <a:ext cx="1333500" cy="684213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1200" b="1">
                <a:solidFill>
                  <a:schemeClr val="accent2"/>
                </a:solidFill>
                <a:latin typeface="Arial" charset="0"/>
              </a:rPr>
              <a:t>Rabi al Awwal</a:t>
            </a: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381000" y="3200400"/>
            <a:ext cx="1333500" cy="684213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1200" b="1">
                <a:solidFill>
                  <a:schemeClr val="accent2"/>
                </a:solidFill>
                <a:latin typeface="Arial" charset="0"/>
              </a:rPr>
              <a:t>Rabi</a:t>
            </a:r>
            <a:r>
              <a:rPr lang="en-GB" sz="1200" b="1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1200" b="1">
                <a:solidFill>
                  <a:schemeClr val="accent2"/>
                </a:solidFill>
                <a:latin typeface="Arial" charset="0"/>
              </a:rPr>
              <a:t>at</a:t>
            </a:r>
            <a:r>
              <a:rPr lang="en-GB" sz="1200" b="1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1200" b="1">
                <a:solidFill>
                  <a:schemeClr val="accent2"/>
                </a:solidFill>
                <a:latin typeface="Arial" charset="0"/>
              </a:rPr>
              <a:t>thani</a:t>
            </a:r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2057400" y="3200400"/>
            <a:ext cx="1333500" cy="684213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1200" b="1">
                <a:solidFill>
                  <a:schemeClr val="accent2"/>
                </a:solidFill>
                <a:latin typeface="Arial" charset="0"/>
              </a:rPr>
              <a:t>Jumadi </a:t>
            </a:r>
          </a:p>
          <a:p>
            <a:pPr algn="ctr">
              <a:buFont typeface="Arial" charset="0"/>
              <a:buNone/>
            </a:pPr>
            <a:r>
              <a:rPr lang="en-GB" sz="1200" b="1">
                <a:solidFill>
                  <a:schemeClr val="accent2"/>
                </a:solidFill>
                <a:latin typeface="Arial" charset="0"/>
              </a:rPr>
              <a:t>al Awwal</a:t>
            </a: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3657600" y="3200400"/>
            <a:ext cx="1333500" cy="684213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1200" b="1">
                <a:solidFill>
                  <a:schemeClr val="accent2"/>
                </a:solidFill>
                <a:latin typeface="Arial" charset="0"/>
              </a:rPr>
              <a:t>Jumadi at </a:t>
            </a:r>
          </a:p>
          <a:p>
            <a:pPr algn="ctr">
              <a:buFont typeface="Arial" charset="0"/>
              <a:buNone/>
            </a:pPr>
            <a:r>
              <a:rPr lang="en-GB" sz="1200" b="1">
                <a:solidFill>
                  <a:schemeClr val="accent2"/>
                </a:solidFill>
                <a:latin typeface="Arial" charset="0"/>
              </a:rPr>
              <a:t>thani</a:t>
            </a:r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381000" y="4114800"/>
            <a:ext cx="1333500" cy="684213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1200" b="1">
                <a:solidFill>
                  <a:schemeClr val="accent2"/>
                </a:solidFill>
                <a:latin typeface="Arial" charset="0"/>
              </a:rPr>
              <a:t>Rajab</a:t>
            </a:r>
          </a:p>
          <a:p>
            <a:pPr algn="ctr">
              <a:buFont typeface="Arial" charset="0"/>
              <a:buNone/>
            </a:pPr>
            <a:endParaRPr lang="en-GB" sz="12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2057400" y="4114800"/>
            <a:ext cx="1333500" cy="684213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1200" b="1">
                <a:solidFill>
                  <a:schemeClr val="accent2"/>
                </a:solidFill>
                <a:latin typeface="Arial" charset="0"/>
              </a:rPr>
              <a:t>Shaban</a:t>
            </a: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3657600" y="4114800"/>
            <a:ext cx="1333500" cy="684213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1200" b="1" dirty="0">
                <a:solidFill>
                  <a:schemeClr val="accent2"/>
                </a:solidFill>
                <a:latin typeface="Arial" charset="0"/>
              </a:rPr>
              <a:t>Ramadan</a:t>
            </a:r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>
            <a:off x="381000" y="5029200"/>
            <a:ext cx="1333500" cy="684213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1200" b="1">
                <a:solidFill>
                  <a:schemeClr val="accent2"/>
                </a:solidFill>
                <a:latin typeface="Arial" charset="0"/>
              </a:rPr>
              <a:t>Shawwal</a:t>
            </a:r>
          </a:p>
          <a:p>
            <a:pPr algn="ctr">
              <a:buFont typeface="Arial" charset="0"/>
              <a:buNone/>
            </a:pPr>
            <a:endParaRPr lang="en-GB" sz="1200" b="1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7" name="Rectangle 13"/>
          <p:cNvSpPr>
            <a:spLocks noChangeArrowheads="1"/>
          </p:cNvSpPr>
          <p:nvPr/>
        </p:nvSpPr>
        <p:spPr bwMode="auto">
          <a:xfrm>
            <a:off x="2057400" y="5029200"/>
            <a:ext cx="1333500" cy="684213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US" sz="1200" b="1">
                <a:solidFill>
                  <a:schemeClr val="accent2"/>
                </a:solidFill>
                <a:latin typeface="Arial" charset="0"/>
              </a:rPr>
              <a:t>Dhu</a:t>
            </a:r>
            <a:r>
              <a:rPr lang="en-US" sz="1200" b="1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sz="1200" b="1">
                <a:solidFill>
                  <a:schemeClr val="accent2"/>
                </a:solidFill>
                <a:latin typeface="Arial" charset="0"/>
              </a:rPr>
              <a:t>al</a:t>
            </a:r>
            <a:r>
              <a:rPr lang="en-US" sz="1200" b="1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sz="1200" b="1">
                <a:solidFill>
                  <a:schemeClr val="accent2"/>
                </a:solidFill>
                <a:latin typeface="Arial" charset="0"/>
              </a:rPr>
              <a:t>Qaidah</a:t>
            </a:r>
            <a:r>
              <a:rPr lang="en-US" sz="1200" b="1">
                <a:solidFill>
                  <a:srgbClr val="FFFF66"/>
                </a:solidFill>
                <a:latin typeface="Arial" charset="0"/>
              </a:rPr>
              <a:t> </a:t>
            </a:r>
            <a:endParaRPr lang="en-GB" sz="1200" b="1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3657600" y="5029200"/>
            <a:ext cx="1333500" cy="684213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1200" b="1">
                <a:solidFill>
                  <a:schemeClr val="accent2"/>
                </a:solidFill>
                <a:latin typeface="Arial" charset="0"/>
              </a:rPr>
              <a:t>Dhu al</a:t>
            </a:r>
            <a:r>
              <a:rPr lang="en-GB" sz="1200" b="1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1200" b="1">
                <a:solidFill>
                  <a:schemeClr val="accent2"/>
                </a:solidFill>
                <a:latin typeface="Arial" charset="0"/>
              </a:rPr>
              <a:t>Hijjah</a:t>
            </a:r>
          </a:p>
        </p:txBody>
      </p:sp>
      <p:pic>
        <p:nvPicPr>
          <p:cNvPr id="159759" name="Picture 15" descr="j0290073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3068638"/>
            <a:ext cx="1687513" cy="1752600"/>
          </a:xfrm>
          <a:prstGeom prst="rect">
            <a:avLst/>
          </a:prstGeom>
          <a:noFill/>
        </p:spPr>
      </p:pic>
      <p:sp>
        <p:nvSpPr>
          <p:cNvPr id="159760" name="Text Box 16"/>
          <p:cNvSpPr txBox="1">
            <a:spLocks noChangeArrowheads="1"/>
          </p:cNvSpPr>
          <p:nvPr/>
        </p:nvSpPr>
        <p:spPr bwMode="auto">
          <a:xfrm>
            <a:off x="323850" y="1628775"/>
            <a:ext cx="5638800" cy="3048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eaLnBrk="0" hangingPunct="0"/>
            <a:r>
              <a:rPr lang="en-GB" sz="1400" b="1">
                <a:solidFill>
                  <a:srgbClr val="0000FF"/>
                </a:solidFill>
                <a:latin typeface="Arial" charset="0"/>
              </a:rPr>
              <a:t>Islamic Calendar or the Hijri Calendar is based on the lunar year.</a:t>
            </a:r>
          </a:p>
        </p:txBody>
      </p:sp>
      <p:pic>
        <p:nvPicPr>
          <p:cNvPr id="159761" name="Picture 17" descr="j0318904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188" y="981075"/>
            <a:ext cx="1066800" cy="1047750"/>
          </a:xfrm>
          <a:prstGeom prst="rect">
            <a:avLst/>
          </a:prstGeom>
          <a:noFill/>
        </p:spPr>
      </p:pic>
      <p:sp>
        <p:nvSpPr>
          <p:cNvPr id="159762" name="Rectangle 18"/>
          <p:cNvSpPr>
            <a:spLocks noChangeArrowheads="1"/>
          </p:cNvSpPr>
          <p:nvPr/>
        </p:nvSpPr>
        <p:spPr bwMode="auto">
          <a:xfrm rot="-2457738">
            <a:off x="228600" y="2133600"/>
            <a:ext cx="457200" cy="304800"/>
          </a:xfrm>
          <a:prstGeom prst="rect">
            <a:avLst/>
          </a:prstGeom>
          <a:solidFill>
            <a:schemeClr val="accent2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 eaLnBrk="0" hangingPunct="0"/>
            <a:r>
              <a:rPr lang="en-GB" b="1">
                <a:solidFill>
                  <a:schemeClr val="folHlink"/>
                </a:solidFill>
                <a:latin typeface="Arial" charset="0"/>
              </a:rPr>
              <a:t>1</a:t>
            </a:r>
          </a:p>
        </p:txBody>
      </p:sp>
      <p:sp>
        <p:nvSpPr>
          <p:cNvPr id="159763" name="Rectangle 19"/>
          <p:cNvSpPr>
            <a:spLocks noChangeArrowheads="1"/>
          </p:cNvSpPr>
          <p:nvPr/>
        </p:nvSpPr>
        <p:spPr bwMode="auto">
          <a:xfrm rot="-2457738">
            <a:off x="1905000" y="2133600"/>
            <a:ext cx="457200" cy="304800"/>
          </a:xfrm>
          <a:prstGeom prst="rect">
            <a:avLst/>
          </a:prstGeom>
          <a:solidFill>
            <a:schemeClr val="accent2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 eaLnBrk="0" hangingPunct="0"/>
            <a:r>
              <a:rPr lang="en-GB" b="1">
                <a:solidFill>
                  <a:schemeClr val="folHlink"/>
                </a:solidFill>
                <a:latin typeface="Arial" charset="0"/>
              </a:rPr>
              <a:t>2</a:t>
            </a:r>
          </a:p>
        </p:txBody>
      </p:sp>
      <p:sp>
        <p:nvSpPr>
          <p:cNvPr id="159764" name="Rectangle 20"/>
          <p:cNvSpPr>
            <a:spLocks noChangeArrowheads="1"/>
          </p:cNvSpPr>
          <p:nvPr/>
        </p:nvSpPr>
        <p:spPr bwMode="auto">
          <a:xfrm rot="-2457738">
            <a:off x="3505200" y="2057400"/>
            <a:ext cx="457200" cy="304800"/>
          </a:xfrm>
          <a:prstGeom prst="rect">
            <a:avLst/>
          </a:prstGeom>
          <a:solidFill>
            <a:schemeClr val="accent2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 eaLnBrk="0" hangingPunct="0"/>
            <a:r>
              <a:rPr lang="en-GB" b="1">
                <a:solidFill>
                  <a:schemeClr val="folHlink"/>
                </a:solidFill>
                <a:latin typeface="Arial" charset="0"/>
              </a:rPr>
              <a:t>3</a:t>
            </a:r>
          </a:p>
        </p:txBody>
      </p:sp>
      <p:sp>
        <p:nvSpPr>
          <p:cNvPr id="159765" name="Rectangle 21"/>
          <p:cNvSpPr>
            <a:spLocks noChangeArrowheads="1"/>
          </p:cNvSpPr>
          <p:nvPr/>
        </p:nvSpPr>
        <p:spPr bwMode="auto">
          <a:xfrm rot="-2457738">
            <a:off x="228600" y="3124200"/>
            <a:ext cx="457200" cy="304800"/>
          </a:xfrm>
          <a:prstGeom prst="rect">
            <a:avLst/>
          </a:prstGeom>
          <a:solidFill>
            <a:schemeClr val="accent2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 eaLnBrk="0" hangingPunct="0"/>
            <a:r>
              <a:rPr lang="en-GB" b="1">
                <a:solidFill>
                  <a:schemeClr val="folHlink"/>
                </a:solidFill>
                <a:latin typeface="Arial" charset="0"/>
              </a:rPr>
              <a:t>4</a:t>
            </a:r>
          </a:p>
        </p:txBody>
      </p:sp>
      <p:sp>
        <p:nvSpPr>
          <p:cNvPr id="159766" name="Rectangle 22"/>
          <p:cNvSpPr>
            <a:spLocks noChangeArrowheads="1"/>
          </p:cNvSpPr>
          <p:nvPr/>
        </p:nvSpPr>
        <p:spPr bwMode="auto">
          <a:xfrm rot="-2457738">
            <a:off x="1905000" y="3048000"/>
            <a:ext cx="457200" cy="304800"/>
          </a:xfrm>
          <a:prstGeom prst="rect">
            <a:avLst/>
          </a:prstGeom>
          <a:solidFill>
            <a:schemeClr val="accent2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 eaLnBrk="0" hangingPunct="0"/>
            <a:r>
              <a:rPr lang="en-GB" b="1">
                <a:solidFill>
                  <a:schemeClr val="folHlink"/>
                </a:solidFill>
                <a:latin typeface="Arial" charset="0"/>
              </a:rPr>
              <a:t>5</a:t>
            </a:r>
          </a:p>
        </p:txBody>
      </p:sp>
      <p:sp>
        <p:nvSpPr>
          <p:cNvPr id="159767" name="Rectangle 23"/>
          <p:cNvSpPr>
            <a:spLocks noChangeArrowheads="1"/>
          </p:cNvSpPr>
          <p:nvPr/>
        </p:nvSpPr>
        <p:spPr bwMode="auto">
          <a:xfrm rot="-2457738">
            <a:off x="3505200" y="3048000"/>
            <a:ext cx="457200" cy="304800"/>
          </a:xfrm>
          <a:prstGeom prst="rect">
            <a:avLst/>
          </a:prstGeom>
          <a:solidFill>
            <a:schemeClr val="accent2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 eaLnBrk="0" hangingPunct="0"/>
            <a:r>
              <a:rPr lang="en-GB" b="1">
                <a:solidFill>
                  <a:schemeClr val="folHlink"/>
                </a:solidFill>
                <a:latin typeface="Arial" charset="0"/>
              </a:rPr>
              <a:t>6</a:t>
            </a:r>
          </a:p>
        </p:txBody>
      </p:sp>
      <p:sp>
        <p:nvSpPr>
          <p:cNvPr id="159768" name="Rectangle 24"/>
          <p:cNvSpPr>
            <a:spLocks noChangeArrowheads="1"/>
          </p:cNvSpPr>
          <p:nvPr/>
        </p:nvSpPr>
        <p:spPr bwMode="auto">
          <a:xfrm rot="-2457738">
            <a:off x="228600" y="4114800"/>
            <a:ext cx="457200" cy="304800"/>
          </a:xfrm>
          <a:prstGeom prst="rect">
            <a:avLst/>
          </a:prstGeom>
          <a:solidFill>
            <a:schemeClr val="accent2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 eaLnBrk="0" hangingPunct="0"/>
            <a:r>
              <a:rPr lang="en-GB" b="1">
                <a:solidFill>
                  <a:schemeClr val="folHlink"/>
                </a:solidFill>
                <a:latin typeface="Arial" charset="0"/>
              </a:rPr>
              <a:t>7</a:t>
            </a:r>
          </a:p>
        </p:txBody>
      </p:sp>
      <p:sp>
        <p:nvSpPr>
          <p:cNvPr id="159769" name="Rectangle 25"/>
          <p:cNvSpPr>
            <a:spLocks noChangeArrowheads="1"/>
          </p:cNvSpPr>
          <p:nvPr/>
        </p:nvSpPr>
        <p:spPr bwMode="auto">
          <a:xfrm rot="-2457738">
            <a:off x="1905000" y="4038600"/>
            <a:ext cx="457200" cy="304800"/>
          </a:xfrm>
          <a:prstGeom prst="rect">
            <a:avLst/>
          </a:prstGeom>
          <a:solidFill>
            <a:schemeClr val="accent2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 eaLnBrk="0" hangingPunct="0"/>
            <a:r>
              <a:rPr lang="en-GB" b="1">
                <a:solidFill>
                  <a:schemeClr val="folHlink"/>
                </a:solidFill>
                <a:latin typeface="Arial" charset="0"/>
              </a:rPr>
              <a:t>8</a:t>
            </a:r>
          </a:p>
        </p:txBody>
      </p:sp>
      <p:sp>
        <p:nvSpPr>
          <p:cNvPr id="159770" name="Rectangle 26"/>
          <p:cNvSpPr>
            <a:spLocks noChangeArrowheads="1"/>
          </p:cNvSpPr>
          <p:nvPr/>
        </p:nvSpPr>
        <p:spPr bwMode="auto">
          <a:xfrm rot="-2457738">
            <a:off x="3505200" y="4038600"/>
            <a:ext cx="457200" cy="304800"/>
          </a:xfrm>
          <a:prstGeom prst="rect">
            <a:avLst/>
          </a:prstGeom>
          <a:solidFill>
            <a:schemeClr val="accent2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 eaLnBrk="0" hangingPunct="0"/>
            <a:r>
              <a:rPr lang="en-GB" b="1">
                <a:solidFill>
                  <a:schemeClr val="folHlink"/>
                </a:solidFill>
                <a:latin typeface="Arial" charset="0"/>
              </a:rPr>
              <a:t>9</a:t>
            </a:r>
          </a:p>
        </p:txBody>
      </p:sp>
      <p:sp>
        <p:nvSpPr>
          <p:cNvPr id="159771" name="Rectangle 27"/>
          <p:cNvSpPr>
            <a:spLocks noChangeArrowheads="1"/>
          </p:cNvSpPr>
          <p:nvPr/>
        </p:nvSpPr>
        <p:spPr bwMode="auto">
          <a:xfrm rot="-2457738">
            <a:off x="1828800" y="4953000"/>
            <a:ext cx="457200" cy="304800"/>
          </a:xfrm>
          <a:prstGeom prst="rect">
            <a:avLst/>
          </a:prstGeom>
          <a:solidFill>
            <a:schemeClr val="accent2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 eaLnBrk="0" hangingPunct="0"/>
            <a:r>
              <a:rPr lang="en-GB" b="1">
                <a:solidFill>
                  <a:schemeClr val="folHlink"/>
                </a:solidFill>
                <a:latin typeface="Arial" charset="0"/>
              </a:rPr>
              <a:t>11</a:t>
            </a:r>
          </a:p>
        </p:txBody>
      </p:sp>
      <p:sp>
        <p:nvSpPr>
          <p:cNvPr id="159772" name="Rectangle 28"/>
          <p:cNvSpPr>
            <a:spLocks noChangeArrowheads="1"/>
          </p:cNvSpPr>
          <p:nvPr/>
        </p:nvSpPr>
        <p:spPr bwMode="auto">
          <a:xfrm rot="-2457738">
            <a:off x="3505200" y="4953000"/>
            <a:ext cx="457200" cy="304800"/>
          </a:xfrm>
          <a:prstGeom prst="rect">
            <a:avLst/>
          </a:prstGeom>
          <a:solidFill>
            <a:schemeClr val="accent2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 eaLnBrk="0" hangingPunct="0"/>
            <a:r>
              <a:rPr lang="en-GB" b="1">
                <a:solidFill>
                  <a:schemeClr val="folHlink"/>
                </a:solidFill>
                <a:latin typeface="Arial" charset="0"/>
              </a:rPr>
              <a:t>12</a:t>
            </a:r>
          </a:p>
        </p:txBody>
      </p:sp>
      <p:sp>
        <p:nvSpPr>
          <p:cNvPr id="159773" name="Rectangle 29"/>
          <p:cNvSpPr>
            <a:spLocks noChangeArrowheads="1"/>
          </p:cNvSpPr>
          <p:nvPr/>
        </p:nvSpPr>
        <p:spPr bwMode="auto">
          <a:xfrm rot="-2457738">
            <a:off x="152400" y="4953000"/>
            <a:ext cx="457200" cy="304800"/>
          </a:xfrm>
          <a:prstGeom prst="rect">
            <a:avLst/>
          </a:prstGeom>
          <a:solidFill>
            <a:schemeClr val="accent2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 eaLnBrk="0" hangingPunct="0"/>
            <a:r>
              <a:rPr lang="en-GB" b="1">
                <a:solidFill>
                  <a:schemeClr val="folHlink"/>
                </a:solidFill>
                <a:latin typeface="Arial" charset="0"/>
              </a:rPr>
              <a:t>10</a:t>
            </a:r>
          </a:p>
        </p:txBody>
      </p:sp>
      <p:sp>
        <p:nvSpPr>
          <p:cNvPr id="159774" name="AutoShape 30"/>
          <p:cNvSpPr>
            <a:spLocks noChangeArrowheads="1"/>
          </p:cNvSpPr>
          <p:nvPr/>
        </p:nvSpPr>
        <p:spPr bwMode="auto">
          <a:xfrm>
            <a:off x="4140200" y="5445125"/>
            <a:ext cx="4724400" cy="762000"/>
          </a:xfrm>
          <a:prstGeom prst="wedgeRoundRectCallout">
            <a:avLst>
              <a:gd name="adj1" fmla="val -51546"/>
              <a:gd name="adj2" fmla="val -154792"/>
              <a:gd name="adj3" fmla="val 16667"/>
            </a:avLst>
          </a:prstGeom>
          <a:solidFill>
            <a:srgbClr val="FFFF66"/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333333"/>
            </a:outerShdw>
          </a:effectLst>
        </p:spPr>
        <p:txBody>
          <a:bodyPr/>
          <a:lstStyle/>
          <a:p>
            <a:pPr algn="ctr" eaLnBrk="0" hangingPunct="0"/>
            <a:r>
              <a:rPr lang="en-US" b="1">
                <a:solidFill>
                  <a:srgbClr val="0000FF"/>
                </a:solidFill>
                <a:latin typeface="Arial" charset="0"/>
              </a:rPr>
              <a:t>It is obligatory on Muslims to fast in this month.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9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9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9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1597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597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597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9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9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9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7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9480E5-AF7C-4284-B8A2-396CD4B6DCF1}" type="slidenum">
              <a:rPr lang="en-US"/>
              <a:pPr/>
              <a:t>30</a:t>
            </a:fld>
            <a:endParaRPr lang="en-US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755576" y="548680"/>
            <a:ext cx="1872208" cy="1224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Muharram</a:t>
            </a: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3707904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Safar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6516216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 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75557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at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3707904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651621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at </a:t>
            </a:r>
          </a:p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75557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Rajab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3707904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Shaban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651621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Ramadhan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651621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GB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Hijjah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9480E5-AF7C-4284-B8A2-396CD4B6DCF1}" type="slidenum">
              <a:rPr lang="en-US"/>
              <a:pPr/>
              <a:t>31</a:t>
            </a:fld>
            <a:endParaRPr lang="en-US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755576" y="548680"/>
            <a:ext cx="1872208" cy="1224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Muharram</a:t>
            </a: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3707904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Safar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6516216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 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3707904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651621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at </a:t>
            </a:r>
          </a:p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3707904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Shaban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651621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Ramadhan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>
            <a:off x="75557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Shawwal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7" name="Rectangle 13"/>
          <p:cNvSpPr>
            <a:spLocks noChangeArrowheads="1"/>
          </p:cNvSpPr>
          <p:nvPr/>
        </p:nvSpPr>
        <p:spPr bwMode="auto">
          <a:xfrm>
            <a:off x="3707904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US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US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Arial" charset="0"/>
              </a:rPr>
              <a:t>Qaidah</a:t>
            </a:r>
            <a:r>
              <a:rPr lang="en-US" sz="2400" b="1" dirty="0">
                <a:solidFill>
                  <a:srgbClr val="FFFF66"/>
                </a:solidFill>
                <a:latin typeface="Arial" charset="0"/>
              </a:rPr>
              <a:t> </a:t>
            </a:r>
            <a:endParaRPr lang="en-GB" sz="24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651621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GB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Hijjah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9480E5-AF7C-4284-B8A2-396CD4B6DCF1}" type="slidenum">
              <a:rPr lang="en-US"/>
              <a:pPr/>
              <a:t>32</a:t>
            </a:fld>
            <a:endParaRPr lang="en-US"/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3707904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Safar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6516216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 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75557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at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3707904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651621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at </a:t>
            </a:r>
          </a:p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75557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Rajab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651621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Ramadhan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>
            <a:off x="75557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Shawwal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7" name="Rectangle 13"/>
          <p:cNvSpPr>
            <a:spLocks noChangeArrowheads="1"/>
          </p:cNvSpPr>
          <p:nvPr/>
        </p:nvSpPr>
        <p:spPr bwMode="auto">
          <a:xfrm>
            <a:off x="3707904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US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US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Arial" charset="0"/>
              </a:rPr>
              <a:t>Qaidah</a:t>
            </a:r>
            <a:r>
              <a:rPr lang="en-US" sz="2400" b="1" dirty="0">
                <a:solidFill>
                  <a:srgbClr val="FFFF66"/>
                </a:solidFill>
                <a:latin typeface="Arial" charset="0"/>
              </a:rPr>
              <a:t> </a:t>
            </a:r>
            <a:endParaRPr lang="en-GB" sz="24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651621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GB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Hijjah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9480E5-AF7C-4284-B8A2-396CD4B6DCF1}" type="slidenum">
              <a:rPr lang="en-US"/>
              <a:pPr/>
              <a:t>33</a:t>
            </a:fld>
            <a:endParaRPr lang="en-US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755576" y="548680"/>
            <a:ext cx="1872208" cy="1224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Muharram</a:t>
            </a: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3707904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Safar</a:t>
            </a: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75557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at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3707904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651621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at </a:t>
            </a:r>
          </a:p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75557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Rajab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3707904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Shaban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651621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Ramadhan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>
            <a:off x="75557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Shawwal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651621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GB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Hijjah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9480E5-AF7C-4284-B8A2-396CD4B6DCF1}" type="slidenum">
              <a:rPr lang="en-US"/>
              <a:pPr/>
              <a:t>34</a:t>
            </a:fld>
            <a:endParaRPr lang="en-US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755576" y="548680"/>
            <a:ext cx="1872208" cy="1224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Muharram</a:t>
            </a: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3707904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Safar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6516216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 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75557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at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3707904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651621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at </a:t>
            </a:r>
          </a:p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75557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Rajab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3707904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Shaban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651621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Ramadhan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>
            <a:off x="75557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Shawwal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9480E5-AF7C-4284-B8A2-396CD4B6DCF1}" type="slidenum">
              <a:rPr lang="en-US"/>
              <a:pPr/>
              <a:t>35</a:t>
            </a:fld>
            <a:endParaRPr lang="en-US"/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6516216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 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75557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at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3707904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651621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at </a:t>
            </a:r>
          </a:p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75557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Rajab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3707904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Shaban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651621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Ramadhan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>
            <a:off x="75557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Shawwal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7" name="Rectangle 13"/>
          <p:cNvSpPr>
            <a:spLocks noChangeArrowheads="1"/>
          </p:cNvSpPr>
          <p:nvPr/>
        </p:nvSpPr>
        <p:spPr bwMode="auto">
          <a:xfrm>
            <a:off x="3707904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US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US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Arial" charset="0"/>
              </a:rPr>
              <a:t>Qaidah</a:t>
            </a:r>
            <a:r>
              <a:rPr lang="en-US" sz="2400" b="1" dirty="0">
                <a:solidFill>
                  <a:srgbClr val="FFFF66"/>
                </a:solidFill>
                <a:latin typeface="Arial" charset="0"/>
              </a:rPr>
              <a:t> </a:t>
            </a:r>
            <a:endParaRPr lang="en-GB" sz="24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651621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GB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Hijjah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9480E5-AF7C-4284-B8A2-396CD4B6DCF1}" type="slidenum">
              <a:rPr lang="en-US"/>
              <a:pPr/>
              <a:t>36</a:t>
            </a:fld>
            <a:endParaRPr lang="en-US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755576" y="548680"/>
            <a:ext cx="1872208" cy="1224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Muharram</a:t>
            </a: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3707904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Safar</a:t>
            </a:r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3707904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651621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at </a:t>
            </a:r>
          </a:p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75557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Rajab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3707904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Shaban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651621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Ramadhan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>
            <a:off x="75557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Shawwal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7" name="Rectangle 13"/>
          <p:cNvSpPr>
            <a:spLocks noChangeArrowheads="1"/>
          </p:cNvSpPr>
          <p:nvPr/>
        </p:nvSpPr>
        <p:spPr bwMode="auto">
          <a:xfrm>
            <a:off x="3707904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US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US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Arial" charset="0"/>
              </a:rPr>
              <a:t>Qaidah</a:t>
            </a:r>
            <a:r>
              <a:rPr lang="en-US" sz="2400" b="1" dirty="0">
                <a:solidFill>
                  <a:srgbClr val="FFFF66"/>
                </a:solidFill>
                <a:latin typeface="Arial" charset="0"/>
              </a:rPr>
              <a:t> </a:t>
            </a:r>
            <a:endParaRPr lang="en-GB" sz="24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651621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GB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Hijjah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9480E5-AF7C-4284-B8A2-396CD4B6DCF1}" type="slidenum">
              <a:rPr lang="en-US"/>
              <a:pPr/>
              <a:t>37</a:t>
            </a:fld>
            <a:endParaRPr lang="en-US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755576" y="548680"/>
            <a:ext cx="1872208" cy="1224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Muharram</a:t>
            </a: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3707904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Safar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6516216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 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75557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at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651621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at </a:t>
            </a:r>
          </a:p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3707904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Shaban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651621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Ramadhan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>
            <a:off x="75557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Shawwal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7" name="Rectangle 13"/>
          <p:cNvSpPr>
            <a:spLocks noChangeArrowheads="1"/>
          </p:cNvSpPr>
          <p:nvPr/>
        </p:nvSpPr>
        <p:spPr bwMode="auto">
          <a:xfrm>
            <a:off x="3707904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US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US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Arial" charset="0"/>
              </a:rPr>
              <a:t>Qaidah</a:t>
            </a:r>
            <a:r>
              <a:rPr lang="en-US" sz="2400" b="1" dirty="0">
                <a:solidFill>
                  <a:srgbClr val="FFFF66"/>
                </a:solidFill>
                <a:latin typeface="Arial" charset="0"/>
              </a:rPr>
              <a:t> </a:t>
            </a:r>
            <a:endParaRPr lang="en-GB" sz="24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651621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GB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Hijjah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9480E5-AF7C-4284-B8A2-396CD4B6DCF1}" type="slidenum">
              <a:rPr lang="en-US"/>
              <a:pPr/>
              <a:t>38</a:t>
            </a:fld>
            <a:endParaRPr lang="en-US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755576" y="548680"/>
            <a:ext cx="1872208" cy="1224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Muharram</a:t>
            </a: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3707904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Safar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6516216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 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75557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at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75557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Rajab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3707904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Shaban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651621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Ramadhan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>
            <a:off x="75557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Shawwal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7" name="Rectangle 13"/>
          <p:cNvSpPr>
            <a:spLocks noChangeArrowheads="1"/>
          </p:cNvSpPr>
          <p:nvPr/>
        </p:nvSpPr>
        <p:spPr bwMode="auto">
          <a:xfrm>
            <a:off x="3707904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US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US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Arial" charset="0"/>
              </a:rPr>
              <a:t>Qaidah</a:t>
            </a:r>
            <a:r>
              <a:rPr lang="en-US" sz="2400" b="1" dirty="0">
                <a:solidFill>
                  <a:srgbClr val="FFFF66"/>
                </a:solidFill>
                <a:latin typeface="Arial" charset="0"/>
              </a:rPr>
              <a:t> </a:t>
            </a:r>
            <a:endParaRPr lang="en-GB" sz="24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651621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GB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Hijjah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9480E5-AF7C-4284-B8A2-396CD4B6DCF1}" type="slidenum">
              <a:rPr lang="en-US"/>
              <a:pPr/>
              <a:t>39</a:t>
            </a:fld>
            <a:endParaRPr lang="en-US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755576" y="548680"/>
            <a:ext cx="1872208" cy="1224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Muharram</a:t>
            </a: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3707904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Safar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6516216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 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75557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at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3707904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651621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at </a:t>
            </a:r>
          </a:p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651621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Ramadhan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>
            <a:off x="75557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Shawwal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7" name="Rectangle 13"/>
          <p:cNvSpPr>
            <a:spLocks noChangeArrowheads="1"/>
          </p:cNvSpPr>
          <p:nvPr/>
        </p:nvSpPr>
        <p:spPr bwMode="auto">
          <a:xfrm>
            <a:off x="3707904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US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US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Arial" charset="0"/>
              </a:rPr>
              <a:t>Qaidah</a:t>
            </a:r>
            <a:r>
              <a:rPr lang="en-US" sz="2400" b="1" dirty="0">
                <a:solidFill>
                  <a:srgbClr val="FFFF66"/>
                </a:solidFill>
                <a:latin typeface="Arial" charset="0"/>
              </a:rPr>
              <a:t> </a:t>
            </a:r>
            <a:endParaRPr lang="en-GB" sz="24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651621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GB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Hijjah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9759E2-BB5C-4A9C-AC31-4A17038C5253}" type="slidenum">
              <a:rPr lang="en-US"/>
              <a:pPr/>
              <a:t>4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7467600" cy="685800"/>
          </a:xfrm>
        </p:spPr>
        <p:txBody>
          <a:bodyPr>
            <a:noAutofit/>
          </a:bodyPr>
          <a:lstStyle/>
          <a:p>
            <a:r>
              <a:rPr lang="en-GB" sz="6000" dirty="0">
                <a:solidFill>
                  <a:schemeClr val="hlink"/>
                </a:solidFill>
              </a:rPr>
              <a:t>What is </a:t>
            </a:r>
            <a:r>
              <a:rPr lang="en-GB" sz="6000" dirty="0" err="1">
                <a:solidFill>
                  <a:schemeClr val="hlink"/>
                </a:solidFill>
                <a:cs typeface="Times New Roman" pitchFamily="18" charset="0"/>
              </a:rPr>
              <a:t>Ramadhan</a:t>
            </a:r>
            <a:r>
              <a:rPr lang="en-GB" sz="6000" dirty="0">
                <a:solidFill>
                  <a:schemeClr val="hlink"/>
                </a:solidFill>
                <a:cs typeface="Times New Roman" pitchFamily="18" charset="0"/>
              </a:rPr>
              <a:t>?</a:t>
            </a:r>
            <a:endParaRPr lang="en-GB" sz="6000" dirty="0">
              <a:solidFill>
                <a:schemeClr val="hlink"/>
              </a:solidFill>
            </a:endParaRPr>
          </a:p>
        </p:txBody>
      </p:sp>
      <p:sp>
        <p:nvSpPr>
          <p:cNvPr id="16426" name="Rectangle 42"/>
          <p:cNvSpPr>
            <a:spLocks noChangeArrowheads="1"/>
          </p:cNvSpPr>
          <p:nvPr/>
        </p:nvSpPr>
        <p:spPr bwMode="auto">
          <a:xfrm>
            <a:off x="0" y="1340768"/>
            <a:ext cx="9144000" cy="40626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71500" lvl="1" ea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>
                <a:latin typeface="Futura Medium" pitchFamily="2" charset="0"/>
              </a:rPr>
              <a:t>       </a:t>
            </a:r>
            <a:r>
              <a:rPr lang="en-GB" sz="3600" dirty="0" smtClean="0">
                <a:latin typeface="Comic Sans MS" pitchFamily="66" charset="0"/>
              </a:rPr>
              <a:t>Name of an Islamic month</a:t>
            </a:r>
          </a:p>
          <a:p>
            <a:pPr marL="571500" lvl="1" ea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3600" dirty="0" smtClean="0">
                <a:latin typeface="Comic Sans MS" pitchFamily="66" charset="0"/>
              </a:rPr>
              <a:t>   Ninth </a:t>
            </a:r>
            <a:r>
              <a:rPr lang="en-GB" sz="3600" dirty="0">
                <a:latin typeface="Comic Sans MS" pitchFamily="66" charset="0"/>
              </a:rPr>
              <a:t>month of the </a:t>
            </a:r>
            <a:r>
              <a:rPr lang="en-GB" sz="3600" dirty="0" smtClean="0">
                <a:latin typeface="Comic Sans MS" pitchFamily="66" charset="0"/>
              </a:rPr>
              <a:t>Islamic </a:t>
            </a:r>
            <a:r>
              <a:rPr lang="en-GB" sz="3600" dirty="0">
                <a:latin typeface="Comic Sans MS" pitchFamily="66" charset="0"/>
              </a:rPr>
              <a:t>calendar (Lunar calendar</a:t>
            </a:r>
            <a:r>
              <a:rPr lang="en-GB" sz="3600" dirty="0" smtClean="0">
                <a:latin typeface="Comic Sans MS" pitchFamily="66" charset="0"/>
              </a:rPr>
              <a:t>)</a:t>
            </a:r>
          </a:p>
          <a:p>
            <a:pPr marL="571500" lvl="1" eaLnBrk="0" hangingPunct="0">
              <a:buFontTx/>
              <a:buChar char="•"/>
            </a:pPr>
            <a:r>
              <a:rPr lang="en-GB" sz="3600" dirty="0" smtClean="0">
                <a:latin typeface="Comic Sans MS" pitchFamily="66" charset="0"/>
              </a:rPr>
              <a:t>   </a:t>
            </a:r>
            <a:r>
              <a:rPr lang="en-GB" sz="3600" dirty="0" err="1" smtClean="0">
                <a:latin typeface="Comic Sans MS" pitchFamily="66" charset="0"/>
              </a:rPr>
              <a:t>Ramadhan</a:t>
            </a:r>
            <a:r>
              <a:rPr lang="en-GB" sz="3600" dirty="0" smtClean="0">
                <a:latin typeface="Comic Sans MS" pitchFamily="66" charset="0"/>
              </a:rPr>
              <a:t> is the month in which Muslims keep fasts. </a:t>
            </a:r>
            <a:endParaRPr lang="en-GB" sz="3600" dirty="0">
              <a:latin typeface="Comic Sans MS" pitchFamily="66" charset="0"/>
            </a:endParaRPr>
          </a:p>
          <a:p>
            <a:pPr marL="571500" lvl="1" eaLnBrk="0" hangingPunct="0"/>
            <a:endParaRPr lang="en-GB" sz="2400" dirty="0">
              <a:latin typeface="Futura Medium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9480E5-AF7C-4284-B8A2-396CD4B6DCF1}" type="slidenum">
              <a:rPr lang="en-US"/>
              <a:pPr/>
              <a:t>40</a:t>
            </a:fld>
            <a:endParaRPr lang="en-US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755576" y="548680"/>
            <a:ext cx="1872208" cy="1224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Muharram</a:t>
            </a: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3707904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Safar</a:t>
            </a: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75557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at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3707904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651621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at </a:t>
            </a:r>
          </a:p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75557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Rajab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3707904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Shaban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651621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Ramadhan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7" name="Rectangle 13"/>
          <p:cNvSpPr>
            <a:spLocks noChangeArrowheads="1"/>
          </p:cNvSpPr>
          <p:nvPr/>
        </p:nvSpPr>
        <p:spPr bwMode="auto">
          <a:xfrm>
            <a:off x="3707904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US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US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Arial" charset="0"/>
              </a:rPr>
              <a:t>Qaidah</a:t>
            </a:r>
            <a:r>
              <a:rPr lang="en-US" sz="2400" b="1" dirty="0">
                <a:solidFill>
                  <a:srgbClr val="FFFF66"/>
                </a:solidFill>
                <a:latin typeface="Arial" charset="0"/>
              </a:rPr>
              <a:t> </a:t>
            </a:r>
            <a:endParaRPr lang="en-GB" sz="24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651621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GB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Hijjah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9480E5-AF7C-4284-B8A2-396CD4B6DCF1}" type="slidenum">
              <a:rPr lang="en-US"/>
              <a:pPr/>
              <a:t>41</a:t>
            </a:fld>
            <a:endParaRPr lang="en-US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755576" y="548680"/>
            <a:ext cx="1872208" cy="1224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Muharram</a:t>
            </a: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3707904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Safar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6516216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 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75557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at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3707904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651621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at </a:t>
            </a:r>
          </a:p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75557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Rajab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651621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Ramadhan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>
            <a:off x="75557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Shawwal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651621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GB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Hijjah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9480E5-AF7C-4284-B8A2-396CD4B6DCF1}" type="slidenum">
              <a:rPr lang="en-US"/>
              <a:pPr/>
              <a:t>42</a:t>
            </a:fld>
            <a:endParaRPr lang="en-US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755576" y="548680"/>
            <a:ext cx="1872208" cy="1224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Muharram</a:t>
            </a: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3707904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Safar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6516216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 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75557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at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3707904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651621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at </a:t>
            </a:r>
          </a:p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75557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Rajab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3707904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Shaban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7" name="Rectangle 13"/>
          <p:cNvSpPr>
            <a:spLocks noChangeArrowheads="1"/>
          </p:cNvSpPr>
          <p:nvPr/>
        </p:nvSpPr>
        <p:spPr bwMode="auto">
          <a:xfrm>
            <a:off x="3707904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US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US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Arial" charset="0"/>
              </a:rPr>
              <a:t>Qaidah</a:t>
            </a:r>
            <a:r>
              <a:rPr lang="en-US" sz="2400" b="1" dirty="0">
                <a:solidFill>
                  <a:srgbClr val="FFFF66"/>
                </a:solidFill>
                <a:latin typeface="Arial" charset="0"/>
              </a:rPr>
              <a:t> </a:t>
            </a:r>
            <a:endParaRPr lang="en-GB" sz="24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651621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GB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Hijjah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Well done again! Good effort!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Your next task is to place the Islamic months in order!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On the next slide, you will see the names of the months placed in random order! </a:t>
            </a:r>
          </a:p>
          <a:p>
            <a:pPr>
              <a:buNone/>
            </a:pPr>
            <a:r>
              <a:rPr lang="en-GB" dirty="0" smtClean="0"/>
              <a:t>Using the blank paper, you must write them down in the correct order!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9480E5-AF7C-4284-B8A2-396CD4B6DCF1}" type="slidenum">
              <a:rPr lang="en-US"/>
              <a:pPr/>
              <a:t>44</a:t>
            </a:fld>
            <a:endParaRPr lang="en-US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6516216" y="5445224"/>
            <a:ext cx="1872208" cy="1224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Muharram</a:t>
            </a: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3707904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Safar</a:t>
            </a: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75557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at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755576" y="220486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3707904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at </a:t>
            </a:r>
          </a:p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651621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Rajab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3707904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Shaban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651621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Ramadhan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>
            <a:off x="6516216" y="62068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Shawwal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7" name="Rectangle 13"/>
          <p:cNvSpPr>
            <a:spLocks noChangeArrowheads="1"/>
          </p:cNvSpPr>
          <p:nvPr/>
        </p:nvSpPr>
        <p:spPr bwMode="auto">
          <a:xfrm>
            <a:off x="3707904" y="62068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US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US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Arial" charset="0"/>
              </a:rPr>
              <a:t>Qaidah</a:t>
            </a:r>
            <a:r>
              <a:rPr lang="en-US" sz="2400" b="1" dirty="0">
                <a:solidFill>
                  <a:srgbClr val="FFFF66"/>
                </a:solidFill>
                <a:latin typeface="Arial" charset="0"/>
              </a:rPr>
              <a:t> </a:t>
            </a:r>
            <a:endParaRPr lang="en-GB" sz="24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755576" y="62068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GB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Hijjah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75557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 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Time to go through the correct order!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    On the next slide you will see each month appear in the correct order.  Every time you get it right, you can tick it.  If you get it wrong, then put a cross next to it and write down the right answer!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smtClean="0"/>
              <a:t>Ready???????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9480E5-AF7C-4284-B8A2-396CD4B6DCF1}" type="slidenum">
              <a:rPr lang="en-US"/>
              <a:pPr/>
              <a:t>46</a:t>
            </a:fld>
            <a:endParaRPr lang="en-US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755576" y="548680"/>
            <a:ext cx="1872208" cy="1224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Muharram</a:t>
            </a: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3707904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Safar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6516216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 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75557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at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3707904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651621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at </a:t>
            </a:r>
          </a:p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75557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Rajab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3707904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Shaban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651621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Ramadhan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>
            <a:off x="75557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Shawwal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7" name="Rectangle 13"/>
          <p:cNvSpPr>
            <a:spLocks noChangeArrowheads="1"/>
          </p:cNvSpPr>
          <p:nvPr/>
        </p:nvSpPr>
        <p:spPr bwMode="auto">
          <a:xfrm>
            <a:off x="3707904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US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US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Arial" charset="0"/>
              </a:rPr>
              <a:t>Qaidah</a:t>
            </a:r>
            <a:r>
              <a:rPr lang="en-US" sz="2400" b="1" dirty="0">
                <a:solidFill>
                  <a:srgbClr val="FFFF66"/>
                </a:solidFill>
                <a:latin typeface="Arial" charset="0"/>
              </a:rPr>
              <a:t> </a:t>
            </a:r>
            <a:endParaRPr lang="en-GB" sz="24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651621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GB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Hijjah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9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9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9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9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9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9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animBg="1"/>
      <p:bldP spid="159748" grpId="0" animBg="1"/>
      <p:bldP spid="159749" grpId="0" animBg="1"/>
      <p:bldP spid="159750" grpId="0" animBg="1"/>
      <p:bldP spid="159751" grpId="0" animBg="1"/>
      <p:bldP spid="159752" grpId="0" animBg="1"/>
      <p:bldP spid="159753" grpId="0" animBg="1"/>
      <p:bldP spid="159754" grpId="0" animBg="1"/>
      <p:bldP spid="159755" grpId="0" animBg="1"/>
      <p:bldP spid="159756" grpId="0" animBg="1"/>
      <p:bldP spid="159757" grpId="0" animBg="1"/>
      <p:bldP spid="159758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What have you learnt today?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/>
              <a:t>Names of Islamic months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/>
              <a:t>Difference between Islamic and English months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/>
              <a:t>The 5 pillars of Islam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168C4C-5072-4913-A61F-2EFB4CB85CB2}" type="slidenum">
              <a:rPr lang="en-US"/>
              <a:pPr/>
              <a:t>5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46050" y="130175"/>
            <a:ext cx="8997950" cy="581025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hlink"/>
                </a:solidFill>
              </a:rPr>
              <a:t>The 5 pillars of Islam</a:t>
            </a:r>
            <a:endParaRPr lang="en-GB" dirty="0">
              <a:solidFill>
                <a:schemeClr val="hlink"/>
              </a:solidFill>
            </a:endParaRPr>
          </a:p>
        </p:txBody>
      </p:sp>
      <p:sp>
        <p:nvSpPr>
          <p:cNvPr id="49156" name="Text Box 4"/>
          <p:cNvSpPr txBox="1">
            <a:spLocks noGrp="1" noChangeArrowheads="1"/>
          </p:cNvSpPr>
          <p:nvPr>
            <p:ph type="body" sz="half" idx="1"/>
          </p:nvPr>
        </p:nvSpPr>
        <p:spPr>
          <a:xfrm>
            <a:off x="0" y="836613"/>
            <a:ext cx="9144000" cy="4361707"/>
          </a:xfrm>
          <a:noFill/>
          <a:ln/>
        </p:spPr>
        <p:txBody>
          <a:bodyPr wrap="square" lIns="90488" tIns="44450" rIns="90488" bIns="44450">
            <a:spAutoFit/>
          </a:bodyPr>
          <a:lstStyle/>
          <a:p>
            <a:pPr marL="381000" indent="-381000" defTabSz="762000">
              <a:buFont typeface="Wingdings" pitchFamily="2" charset="2"/>
              <a:buNone/>
            </a:pPr>
            <a:r>
              <a:rPr lang="en-GB" sz="2800" u="sng" dirty="0" err="1"/>
              <a:t>Ramadhan</a:t>
            </a:r>
            <a:r>
              <a:rPr lang="en-GB" sz="2800" u="sng" dirty="0"/>
              <a:t> is the 4th of the 5 pillars of Islam</a:t>
            </a:r>
          </a:p>
          <a:p>
            <a:pPr marL="381000" indent="-381000" defTabSz="762000">
              <a:buFont typeface="Wingdings" pitchFamily="2" charset="2"/>
              <a:buNone/>
            </a:pPr>
            <a:endParaRPr lang="en-GB" sz="2800" u="sng" dirty="0"/>
          </a:p>
          <a:p>
            <a:pPr marL="381000" indent="-381000" defTabSz="762000">
              <a:buFontTx/>
              <a:buAutoNum type="arabicPeriod"/>
            </a:pPr>
            <a:r>
              <a:rPr lang="en-GB" sz="2400" i="1" dirty="0" err="1"/>
              <a:t>Shahadah</a:t>
            </a:r>
            <a:r>
              <a:rPr lang="en-GB" sz="2400" dirty="0"/>
              <a:t> - Declaration of </a:t>
            </a:r>
            <a:r>
              <a:rPr lang="en-GB" sz="2400" dirty="0" smtClean="0"/>
              <a:t>faith (To read and believe in </a:t>
            </a:r>
            <a:r>
              <a:rPr lang="en-GB" sz="2400" dirty="0" err="1" smtClean="0"/>
              <a:t>Kalima</a:t>
            </a:r>
            <a:r>
              <a:rPr lang="en-GB" sz="2400" dirty="0" smtClean="0"/>
              <a:t> </a:t>
            </a:r>
            <a:r>
              <a:rPr lang="en-GB" sz="2400" dirty="0" err="1" smtClean="0"/>
              <a:t>Tayyiba</a:t>
            </a:r>
            <a:r>
              <a:rPr lang="en-GB" sz="2400" dirty="0" smtClean="0"/>
              <a:t>)</a:t>
            </a:r>
            <a:endParaRPr lang="en-GB" sz="2400" dirty="0"/>
          </a:p>
          <a:p>
            <a:pPr marL="381000" indent="-381000" defTabSz="762000">
              <a:buFontTx/>
              <a:buAutoNum type="arabicPeriod"/>
            </a:pPr>
            <a:r>
              <a:rPr lang="en-GB" sz="2400" i="1" dirty="0" err="1"/>
              <a:t>Salah</a:t>
            </a:r>
            <a:r>
              <a:rPr lang="en-GB" sz="2400" i="1" dirty="0"/>
              <a:t> </a:t>
            </a:r>
            <a:r>
              <a:rPr lang="en-GB" sz="2400" dirty="0"/>
              <a:t>- Daily (5) </a:t>
            </a:r>
            <a:r>
              <a:rPr lang="en-GB" sz="2400" dirty="0" smtClean="0"/>
              <a:t>prayers (</a:t>
            </a:r>
            <a:r>
              <a:rPr lang="en-GB" sz="2400" dirty="0" err="1" smtClean="0"/>
              <a:t>Namaz</a:t>
            </a:r>
            <a:r>
              <a:rPr lang="en-GB" sz="2400" dirty="0" smtClean="0"/>
              <a:t>)</a:t>
            </a:r>
            <a:endParaRPr lang="en-GB" sz="2400" i="1" dirty="0"/>
          </a:p>
          <a:p>
            <a:pPr marL="381000" indent="-381000" defTabSz="762000">
              <a:buFontTx/>
              <a:buAutoNum type="arabicPeriod"/>
            </a:pPr>
            <a:r>
              <a:rPr lang="en-GB" sz="2400" i="1" dirty="0" err="1"/>
              <a:t>Zakat</a:t>
            </a:r>
            <a:r>
              <a:rPr lang="en-GB" sz="2400" i="1" dirty="0"/>
              <a:t> </a:t>
            </a:r>
            <a:r>
              <a:rPr lang="en-GB" sz="2400" dirty="0"/>
              <a:t>- Purification of wealth (2.5% of annual savings go to the poor</a:t>
            </a:r>
            <a:r>
              <a:rPr lang="en-GB" sz="2400" dirty="0" smtClean="0"/>
              <a:t>).  In other words, giving to the poor.</a:t>
            </a:r>
            <a:endParaRPr lang="en-GB" sz="2400" dirty="0"/>
          </a:p>
          <a:p>
            <a:pPr marL="381000" indent="-381000" defTabSz="762000">
              <a:buFontTx/>
              <a:buAutoNum type="arabicPeriod"/>
            </a:pPr>
            <a:r>
              <a:rPr lang="en-GB" sz="2400" i="1" dirty="0" err="1">
                <a:solidFill>
                  <a:schemeClr val="hlink"/>
                </a:solidFill>
              </a:rPr>
              <a:t>Siyam</a:t>
            </a:r>
            <a:r>
              <a:rPr lang="en-GB" sz="2400" dirty="0">
                <a:solidFill>
                  <a:schemeClr val="hlink"/>
                </a:solidFill>
              </a:rPr>
              <a:t> - Fasting during </a:t>
            </a:r>
            <a:r>
              <a:rPr lang="en-GB" sz="2400" dirty="0" err="1">
                <a:solidFill>
                  <a:schemeClr val="hlink"/>
                </a:solidFill>
              </a:rPr>
              <a:t>Ramadhan</a:t>
            </a:r>
            <a:r>
              <a:rPr lang="en-GB" sz="2400" dirty="0">
                <a:solidFill>
                  <a:schemeClr val="hlink"/>
                </a:solidFill>
              </a:rPr>
              <a:t> is obligatory for all adult </a:t>
            </a:r>
            <a:r>
              <a:rPr lang="en-GB" sz="2400" dirty="0" smtClean="0">
                <a:solidFill>
                  <a:schemeClr val="hlink"/>
                </a:solidFill>
              </a:rPr>
              <a:t>Muslims. </a:t>
            </a:r>
            <a:endParaRPr lang="en-GB" sz="2400" dirty="0">
              <a:solidFill>
                <a:schemeClr val="hlink"/>
              </a:solidFill>
            </a:endParaRPr>
          </a:p>
          <a:p>
            <a:pPr marL="381000" indent="-381000" defTabSz="762000">
              <a:buFontTx/>
              <a:buAutoNum type="arabicPeriod"/>
            </a:pPr>
            <a:r>
              <a:rPr lang="en-GB" sz="2400" i="1" dirty="0"/>
              <a:t>Hajj</a:t>
            </a:r>
            <a:r>
              <a:rPr lang="en-GB" sz="2400" dirty="0"/>
              <a:t>- Pilgrimage to </a:t>
            </a:r>
            <a:r>
              <a:rPr lang="en-GB" sz="2400" dirty="0" err="1"/>
              <a:t>Makkah</a:t>
            </a:r>
            <a:r>
              <a:rPr lang="en-GB" sz="2400" dirty="0"/>
              <a:t> - obligatory once in a lifetime for those who are physically and financially </a:t>
            </a:r>
            <a:r>
              <a:rPr lang="en-GB" sz="2400" dirty="0" smtClean="0"/>
              <a:t>able.  </a:t>
            </a:r>
            <a:endParaRPr lang="en-GB" sz="2400" dirty="0"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783035"/>
          </a:xfrm>
        </p:spPr>
        <p:txBody>
          <a:bodyPr>
            <a:normAutofit/>
          </a:bodyPr>
          <a:lstStyle/>
          <a:p>
            <a:r>
              <a:rPr lang="en-GB" dirty="0" smtClean="0"/>
              <a:t>Prepare for the memory game!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628800"/>
            <a:ext cx="828092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next slide shows the 12 Islamic months and their names! </a:t>
            </a:r>
          </a:p>
          <a:p>
            <a:endParaRPr lang="en-GB" sz="2800" dirty="0" smtClean="0"/>
          </a:p>
          <a:p>
            <a:r>
              <a:rPr lang="en-GB" sz="2800" dirty="0" smtClean="0"/>
              <a:t>There is one month missing in each slide! </a:t>
            </a:r>
          </a:p>
          <a:p>
            <a:endParaRPr lang="en-GB" sz="2800" dirty="0"/>
          </a:p>
          <a:p>
            <a:r>
              <a:rPr lang="en-GB" sz="2800" dirty="0" smtClean="0"/>
              <a:t>You have two minutes to look at the following slide and learn the names by repeating them after me! </a:t>
            </a:r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9480E5-AF7C-4284-B8A2-396CD4B6DCF1}" type="slidenum">
              <a:rPr lang="en-US"/>
              <a:pPr/>
              <a:t>7</a:t>
            </a:fld>
            <a:endParaRPr lang="en-US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755576" y="548680"/>
            <a:ext cx="1872208" cy="1224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Muharram</a:t>
            </a: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3707904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Safar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6516216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 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75557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at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3707904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651621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at </a:t>
            </a:r>
          </a:p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75557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Rajab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3707904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Shaban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651621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Ramadhan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>
            <a:off x="75557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Shawwal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7" name="Rectangle 13"/>
          <p:cNvSpPr>
            <a:spLocks noChangeArrowheads="1"/>
          </p:cNvSpPr>
          <p:nvPr/>
        </p:nvSpPr>
        <p:spPr bwMode="auto">
          <a:xfrm>
            <a:off x="3707904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US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US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Arial" charset="0"/>
              </a:rPr>
              <a:t>Qaidah</a:t>
            </a:r>
            <a:r>
              <a:rPr lang="en-US" sz="2400" b="1" dirty="0">
                <a:solidFill>
                  <a:srgbClr val="FFFF66"/>
                </a:solidFill>
                <a:latin typeface="Arial" charset="0"/>
              </a:rPr>
              <a:t> </a:t>
            </a:r>
            <a:endParaRPr lang="en-GB" sz="24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651621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GB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Hijjah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 you ready?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60848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Can you guess the name of the missing month? 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9480E5-AF7C-4284-B8A2-396CD4B6DCF1}" type="slidenum">
              <a:rPr lang="en-US"/>
              <a:pPr/>
              <a:t>9</a:t>
            </a:fld>
            <a:endParaRPr lang="en-US"/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3707904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Safar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6516216" y="548680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 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75557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Rabi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at</a:t>
            </a:r>
            <a:r>
              <a:rPr lang="en-GB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3707904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al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Awwal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6516216" y="2276872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Jumadi</a:t>
            </a: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 at </a:t>
            </a:r>
          </a:p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thani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75557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Rajab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3707904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Shaban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6516216" y="3861048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Ramadhan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>
            <a:off x="75557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GB" sz="2400" b="1" dirty="0">
                <a:solidFill>
                  <a:schemeClr val="accent2"/>
                </a:solidFill>
                <a:latin typeface="Arial" charset="0"/>
              </a:rPr>
              <a:t>Shawwal</a:t>
            </a:r>
          </a:p>
          <a:p>
            <a:pPr algn="ctr">
              <a:buFont typeface="Arial" charset="0"/>
              <a:buNone/>
            </a:pPr>
            <a:endParaRPr lang="en-GB" sz="12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7" name="Rectangle 13"/>
          <p:cNvSpPr>
            <a:spLocks noChangeArrowheads="1"/>
          </p:cNvSpPr>
          <p:nvPr/>
        </p:nvSpPr>
        <p:spPr bwMode="auto">
          <a:xfrm>
            <a:off x="3707904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US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US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Arial" charset="0"/>
              </a:rPr>
              <a:t>Qaidah</a:t>
            </a:r>
            <a:r>
              <a:rPr lang="en-US" sz="2400" b="1" dirty="0">
                <a:solidFill>
                  <a:srgbClr val="FFFF66"/>
                </a:solidFill>
                <a:latin typeface="Arial" charset="0"/>
              </a:rPr>
              <a:t> </a:t>
            </a:r>
            <a:endParaRPr lang="en-GB" sz="24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6516216" y="5445224"/>
            <a:ext cx="1872208" cy="12241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lIns="45720" rIns="45720" anchor="ctr"/>
          <a:lstStyle/>
          <a:p>
            <a:pPr algn="ctr">
              <a:buFont typeface="Arial" charset="0"/>
              <a:buNone/>
            </a:pPr>
            <a:r>
              <a:rPr lang="en-GB" sz="2400" b="1" dirty="0" err="1" smtClean="0">
                <a:solidFill>
                  <a:schemeClr val="accent2"/>
                </a:solidFill>
                <a:latin typeface="Arial" charset="0"/>
              </a:rPr>
              <a:t>Dhul</a:t>
            </a:r>
            <a:r>
              <a:rPr lang="en-GB" sz="2400" b="1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chemeClr val="accent2"/>
                </a:solidFill>
                <a:latin typeface="Arial" charset="0"/>
              </a:rPr>
              <a:t>Hijjah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1172</Words>
  <Application>Microsoft Office PowerPoint</Application>
  <PresentationFormat>On-screen Show (4:3)</PresentationFormat>
  <Paragraphs>640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5" baseType="lpstr">
      <vt:lpstr>Arial</vt:lpstr>
      <vt:lpstr>Arial Black</vt:lpstr>
      <vt:lpstr>Calibri</vt:lpstr>
      <vt:lpstr>Comic Sans MS</vt:lpstr>
      <vt:lpstr>Futura Medium</vt:lpstr>
      <vt:lpstr>Times New Roman</vt:lpstr>
      <vt:lpstr>Wingdings</vt:lpstr>
      <vt:lpstr>Office Theme</vt:lpstr>
      <vt:lpstr>Ramadhan </vt:lpstr>
      <vt:lpstr>What will you learn today?</vt:lpstr>
      <vt:lpstr>Ramadan – sacred month in the Islamic Calendar</vt:lpstr>
      <vt:lpstr>What is Ramadhan?</vt:lpstr>
      <vt:lpstr>The 5 pillars of Islam</vt:lpstr>
      <vt:lpstr>Prepare for the memory game!</vt:lpstr>
      <vt:lpstr>PowerPoint Presentation</vt:lpstr>
      <vt:lpstr>Are you ready?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Well done again! Good effort!</vt:lpstr>
      <vt:lpstr>PowerPoint Presentation</vt:lpstr>
      <vt:lpstr>Time to go through the correct order!</vt:lpstr>
      <vt:lpstr>PowerPoint Presentation</vt:lpstr>
      <vt:lpstr>What have you learnt today?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Ramadhan</dc:title>
  <dc:creator>Musaib</dc:creator>
  <cp:lastModifiedBy>Abdul Musaib</cp:lastModifiedBy>
  <cp:revision>20</cp:revision>
  <dcterms:created xsi:type="dcterms:W3CDTF">2011-08-07T22:55:23Z</dcterms:created>
  <dcterms:modified xsi:type="dcterms:W3CDTF">2016-06-06T09:41:52Z</dcterms:modified>
</cp:coreProperties>
</file>