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</p:sldMasterIdLst>
  <p:sldIdLst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0" r:id="rId16"/>
    <p:sldId id="261" r:id="rId17"/>
    <p:sldId id="262" r:id="rId18"/>
    <p:sldId id="263" r:id="rId19"/>
  </p:sldIdLst>
  <p:sldSz cx="9144000" cy="6858000" type="screen4x3"/>
  <p:notesSz cx="6858000" cy="9144000"/>
  <p:embeddedFontLst>
    <p:embeddedFont>
      <p:font typeface="Cobra Nastaliq" panose="020B0604020202020204" charset="-78"/>
      <p:regular r:id="rId20"/>
    </p:embeddedFont>
    <p:embeddedFont>
      <p:font typeface="Rockwell Extra Bold" panose="02060903040505020403" pitchFamily="18" charset="0"/>
      <p:bold r:id="rId21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357"/>
    <a:srgbClr val="C0C0C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9" autoAdjust="0"/>
    <p:restoredTop sz="94576" autoAdjust="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F63F5-8563-4BFA-ADFE-274415BEB2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6484-131B-4C5D-AB1B-7FA8025E1D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F285-5D3B-401B-B930-782EA82BFD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EF8AA-5E95-4DC8-A270-7E47A2946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20A2A-5396-47E6-A4CA-11E391E4E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E0DA-6F93-4B96-B174-B86BCB67C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F63F-C134-4CCC-9EE7-697526CEA8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9BD8F-1DA0-4B29-B1D9-418DAFE654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59CCB-954A-4FD6-B82E-CE7477645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4761-AB0B-4CCC-80EB-E01DE98C70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B8583-17F6-4FA0-A013-1FEE8F3A1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C531-D3C8-4914-AC0C-C02E85ABFC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0C80-56EB-4607-8BA3-E4A2A2731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787E-3C8D-468A-ACAB-3FE214CEE7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4D821-30D4-461B-BFDB-C5DE1014ED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FD8E-43EF-4ECF-93A0-9ECFC65B4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D06B-D5CF-4578-B58A-3EBDF7CA5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6C04-E93C-4B88-A01C-27BD22F25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96DED-264E-43EA-8719-2A5C139C4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C1FFC-CC7F-464F-AFC5-A9666D3F2B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AC72-D39D-4307-8BD7-C9A2352A5A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77D1B-ED0C-49EA-BB90-411DC86855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17C01AF-EF5D-45B7-BBB6-6A9B0F667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7" descr="to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5650" y="115888"/>
            <a:ext cx="7848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8"/>
          <p:cNvSpPr>
            <a:spLocks noChangeArrowheads="1"/>
          </p:cNvSpPr>
          <p:nvPr userDrawn="1"/>
        </p:nvSpPr>
        <p:spPr bwMode="auto">
          <a:xfrm>
            <a:off x="134938" y="115888"/>
            <a:ext cx="8758237" cy="6567487"/>
          </a:xfrm>
          <a:prstGeom prst="roundRect">
            <a:avLst>
              <a:gd name="adj" fmla="val 638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pic>
        <p:nvPicPr>
          <p:cNvPr id="1031" name="Picture 9" descr="to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4213" y="6162675"/>
            <a:ext cx="78486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AutoShape 11"/>
          <p:cNvSpPr>
            <a:spLocks noChangeArrowheads="1"/>
          </p:cNvSpPr>
          <p:nvPr userDrawn="1"/>
        </p:nvSpPr>
        <p:spPr bwMode="auto">
          <a:xfrm>
            <a:off x="4860925" y="5373688"/>
            <a:ext cx="3455988" cy="6477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folHlink"/>
                </a:solidFill>
                <a:cs typeface="+mn-cs"/>
              </a:rPr>
              <a:t>d</a:t>
            </a:r>
            <a:endParaRPr lang="en-GB" b="1">
              <a:solidFill>
                <a:schemeClr val="folHlink"/>
              </a:solidFill>
              <a:cs typeface="+mn-cs"/>
            </a:endParaRPr>
          </a:p>
        </p:txBody>
      </p:sp>
      <p:sp>
        <p:nvSpPr>
          <p:cNvPr id="8204" name="AutoShape 12"/>
          <p:cNvSpPr>
            <a:spLocks noChangeArrowheads="1"/>
          </p:cNvSpPr>
          <p:nvPr userDrawn="1"/>
        </p:nvSpPr>
        <p:spPr bwMode="auto">
          <a:xfrm>
            <a:off x="4860925" y="4652963"/>
            <a:ext cx="3455988" cy="6477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folHlink"/>
                </a:solidFill>
                <a:cs typeface="+mn-cs"/>
              </a:rPr>
              <a:t>b</a:t>
            </a:r>
            <a:endParaRPr lang="en-GB" b="1">
              <a:solidFill>
                <a:schemeClr val="folHlink"/>
              </a:solidFill>
              <a:cs typeface="+mn-cs"/>
            </a:endParaRPr>
          </a:p>
        </p:txBody>
      </p:sp>
      <p:sp>
        <p:nvSpPr>
          <p:cNvPr id="8205" name="AutoShape 13"/>
          <p:cNvSpPr>
            <a:spLocks noChangeArrowheads="1"/>
          </p:cNvSpPr>
          <p:nvPr userDrawn="1"/>
        </p:nvSpPr>
        <p:spPr bwMode="auto">
          <a:xfrm>
            <a:off x="900113" y="5373688"/>
            <a:ext cx="3455987" cy="6477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folHlink"/>
                </a:solidFill>
                <a:cs typeface="+mn-cs"/>
              </a:rPr>
              <a:t>c</a:t>
            </a:r>
            <a:endParaRPr lang="en-GB" b="1">
              <a:solidFill>
                <a:schemeClr val="folHlink"/>
              </a:solidFill>
              <a:cs typeface="+mn-cs"/>
            </a:endParaRPr>
          </a:p>
        </p:txBody>
      </p:sp>
      <p:sp>
        <p:nvSpPr>
          <p:cNvPr id="8206" name="AutoShape 14"/>
          <p:cNvSpPr>
            <a:spLocks noChangeArrowheads="1"/>
          </p:cNvSpPr>
          <p:nvPr userDrawn="1"/>
        </p:nvSpPr>
        <p:spPr bwMode="auto">
          <a:xfrm>
            <a:off x="900113" y="4652963"/>
            <a:ext cx="3455987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folHlink"/>
                </a:solidFill>
                <a:cs typeface="+mn-cs"/>
              </a:rPr>
              <a:t>a</a:t>
            </a:r>
            <a:endParaRPr lang="en-GB" b="1">
              <a:solidFill>
                <a:schemeClr val="folHlink"/>
              </a:solidFill>
              <a:cs typeface="+mn-cs"/>
            </a:endParaRPr>
          </a:p>
        </p:txBody>
      </p:sp>
      <p:grpSp>
        <p:nvGrpSpPr>
          <p:cNvPr id="8210" name="Group 18"/>
          <p:cNvGrpSpPr>
            <a:grpSpLocks/>
          </p:cNvGrpSpPr>
          <p:nvPr userDrawn="1"/>
        </p:nvGrpSpPr>
        <p:grpSpPr bwMode="auto">
          <a:xfrm>
            <a:off x="395288" y="3716338"/>
            <a:ext cx="8280400" cy="720725"/>
            <a:chOff x="249" y="2341"/>
            <a:chExt cx="5216" cy="454"/>
          </a:xfrm>
        </p:grpSpPr>
        <p:sp>
          <p:nvSpPr>
            <p:cNvPr id="8207" name="AutoShape 15"/>
            <p:cNvSpPr>
              <a:spLocks noChangeArrowheads="1"/>
            </p:cNvSpPr>
            <p:nvPr userDrawn="1"/>
          </p:nvSpPr>
          <p:spPr bwMode="auto">
            <a:xfrm>
              <a:off x="2472" y="2341"/>
              <a:ext cx="2993" cy="454"/>
            </a:xfrm>
            <a:prstGeom prst="homePlate">
              <a:avLst>
                <a:gd name="adj" fmla="val 109265"/>
              </a:avLst>
            </a:prstGeom>
            <a:solidFill>
              <a:schemeClr val="bg1"/>
            </a:solidFill>
            <a:ln w="19050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208" name="AutoShape 16"/>
            <p:cNvSpPr>
              <a:spLocks noChangeArrowheads="1"/>
            </p:cNvSpPr>
            <p:nvPr userDrawn="1"/>
          </p:nvSpPr>
          <p:spPr bwMode="auto">
            <a:xfrm flipH="1">
              <a:off x="249" y="2341"/>
              <a:ext cx="2223" cy="454"/>
            </a:xfrm>
            <a:prstGeom prst="homePlate">
              <a:avLst>
                <a:gd name="adj" fmla="val 80134"/>
              </a:avLst>
            </a:prstGeom>
            <a:solidFill>
              <a:schemeClr val="bg1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auto">
            <a:xfrm>
              <a:off x="2381" y="2348"/>
              <a:ext cx="181" cy="4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8211" name="Rectangle 19"/>
          <p:cNvSpPr>
            <a:spLocks noChangeArrowheads="1"/>
          </p:cNvSpPr>
          <p:nvPr userDrawn="1"/>
        </p:nvSpPr>
        <p:spPr bwMode="auto">
          <a:xfrm>
            <a:off x="539750" y="1052513"/>
            <a:ext cx="1079500" cy="2305050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defRPr/>
            </a:pPr>
            <a:endParaRPr lang="en-US" sz="1200" b="1">
              <a:solidFill>
                <a:schemeClr val="folHlink"/>
              </a:solidFill>
              <a:cs typeface="+mn-cs"/>
            </a:endParaRPr>
          </a:p>
          <a:p>
            <a:pPr marL="342900" indent="-342900">
              <a:defRPr/>
            </a:pPr>
            <a:endParaRPr lang="en-US" sz="1200" b="1">
              <a:solidFill>
                <a:schemeClr val="folHlink"/>
              </a:solidFill>
              <a:cs typeface="+mn-cs"/>
            </a:endParaRPr>
          </a:p>
          <a:p>
            <a:pPr marL="342900" indent="-342900">
              <a:defRPr/>
            </a:pPr>
            <a:endParaRPr lang="en-US" sz="1200" b="1">
              <a:solidFill>
                <a:schemeClr val="folHlink"/>
              </a:solidFill>
              <a:cs typeface="+mn-cs"/>
            </a:endParaRPr>
          </a:p>
          <a:p>
            <a:pPr marL="342900" indent="-342900">
              <a:defRPr/>
            </a:pPr>
            <a:endParaRPr lang="en-US" sz="1200" b="1">
              <a:solidFill>
                <a:schemeClr val="folHlink"/>
              </a:solidFill>
              <a:cs typeface="+mn-cs"/>
            </a:endParaRPr>
          </a:p>
          <a:p>
            <a:pPr marL="342900" indent="-342900">
              <a:defRPr/>
            </a:pPr>
            <a:r>
              <a:rPr lang="en-US" sz="1200" b="1">
                <a:solidFill>
                  <a:schemeClr val="folHlink"/>
                </a:solidFill>
                <a:cs typeface="+mn-cs"/>
              </a:rPr>
              <a:t>12 Million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11  500,000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10  250,000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09   125,000</a:t>
            </a:r>
          </a:p>
          <a:p>
            <a:pPr marL="342900" indent="-342900">
              <a:defRPr/>
            </a:pPr>
            <a:r>
              <a:rPr lang="en-US" sz="1200" b="1">
                <a:solidFill>
                  <a:schemeClr val="folHlink"/>
                </a:solidFill>
                <a:cs typeface="+mn-cs"/>
              </a:rPr>
              <a:t>08   64,000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07   32,000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06   16,000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05   8,000</a:t>
            </a:r>
          </a:p>
          <a:p>
            <a:pPr marL="342900" indent="-342900">
              <a:defRPr/>
            </a:pPr>
            <a:r>
              <a:rPr lang="en-US" sz="1200" b="1">
                <a:solidFill>
                  <a:schemeClr val="folHlink"/>
                </a:solidFill>
                <a:cs typeface="+mn-cs"/>
              </a:rPr>
              <a:t>04   4,000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03   1,000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02   250</a:t>
            </a:r>
          </a:p>
          <a:p>
            <a:pPr marL="342900" indent="-342900">
              <a:defRPr/>
            </a:pPr>
            <a:r>
              <a:rPr lang="en-US" sz="1200" b="1">
                <a:cs typeface="+mn-cs"/>
              </a:rPr>
              <a:t>01   100</a:t>
            </a:r>
          </a:p>
          <a:p>
            <a:pPr marL="342900" indent="-342900">
              <a:defRPr/>
            </a:pPr>
            <a:endParaRPr lang="en-US" sz="1600">
              <a:cs typeface="+mn-cs"/>
            </a:endParaRPr>
          </a:p>
          <a:p>
            <a:pPr marL="342900" indent="-342900">
              <a:buFontTx/>
              <a:buChar char="•"/>
              <a:defRPr/>
            </a:pPr>
            <a:endParaRPr lang="en-US">
              <a:cs typeface="+mn-cs"/>
            </a:endParaRPr>
          </a:p>
          <a:p>
            <a:pPr marL="342900" indent="-342900">
              <a:defRPr/>
            </a:pPr>
            <a:endParaRPr lang="en-GB">
              <a:cs typeface="+mn-cs"/>
            </a:endParaRPr>
          </a:p>
        </p:txBody>
      </p:sp>
      <p:pic>
        <p:nvPicPr>
          <p:cNvPr id="1038" name="Picture 23" descr="logo"/>
          <p:cNvPicPr>
            <a:picLocks noChangeAspect="1" noChangeArrowheads="1"/>
          </p:cNvPicPr>
          <p:nvPr userDrawn="1"/>
        </p:nvPicPr>
        <p:blipFill>
          <a:blip r:embed="rId15"/>
          <a:srcRect l="32361" t="15347" r="21028" b="13785"/>
          <a:stretch>
            <a:fillRect/>
          </a:stretch>
        </p:blipFill>
        <p:spPr bwMode="auto">
          <a:xfrm>
            <a:off x="3635375" y="1125538"/>
            <a:ext cx="21605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24" descr="ltr-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0825" y="6022975"/>
            <a:ext cx="504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Text Box 25"/>
          <p:cNvSpPr txBox="1">
            <a:spLocks noChangeArrowheads="1"/>
          </p:cNvSpPr>
          <p:nvPr userDrawn="1"/>
        </p:nvSpPr>
        <p:spPr bwMode="auto">
          <a:xfrm>
            <a:off x="1116013" y="6643688"/>
            <a:ext cx="73437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00" b="1">
                <a:solidFill>
                  <a:srgbClr val="C0C0C0"/>
                </a:solidFill>
                <a:cs typeface="+mn-cs"/>
              </a:rPr>
              <a:t>Produced by the  Department of Learning and Teaching Resources, Belfast Institute.</a:t>
            </a:r>
            <a:endParaRPr lang="en-GB" sz="700" b="1">
              <a:solidFill>
                <a:srgbClr val="C0C0C0"/>
              </a:solidFill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DCF3032-88AC-4417-9A07-251DE6255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317" name="Picture 5" descr="to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5650" y="115888"/>
            <a:ext cx="7848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6"/>
          <p:cNvSpPr>
            <a:spLocks noChangeArrowheads="1"/>
          </p:cNvSpPr>
          <p:nvPr userDrawn="1"/>
        </p:nvSpPr>
        <p:spPr bwMode="auto">
          <a:xfrm>
            <a:off x="134938" y="115888"/>
            <a:ext cx="8758237" cy="6567487"/>
          </a:xfrm>
          <a:prstGeom prst="roundRect">
            <a:avLst>
              <a:gd name="adj" fmla="val 638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pic>
        <p:nvPicPr>
          <p:cNvPr id="13319" name="Picture 7" descr="to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4213" y="6162675"/>
            <a:ext cx="78486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9" descr="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23850" y="5516563"/>
            <a:ext cx="5540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0" descr="ltr-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23850" y="4968875"/>
            <a:ext cx="5762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7" name="Text Box 21"/>
          <p:cNvSpPr txBox="1">
            <a:spLocks noChangeArrowheads="1"/>
          </p:cNvSpPr>
          <p:nvPr userDrawn="1"/>
        </p:nvSpPr>
        <p:spPr bwMode="auto">
          <a:xfrm>
            <a:off x="1116013" y="6643688"/>
            <a:ext cx="73437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00" b="1">
                <a:solidFill>
                  <a:srgbClr val="C0C0C0"/>
                </a:solidFill>
                <a:cs typeface="+mn-cs"/>
              </a:rPr>
              <a:t>Produced by the  Department of Learning and Teaching Resources, Belfast Institute.</a:t>
            </a:r>
            <a:endParaRPr lang="en-GB" sz="700" b="1">
              <a:solidFill>
                <a:srgbClr val="C0C0C0"/>
              </a:solidFill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advClick="0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6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5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4" descr="q"/>
          <p:cNvPicPr>
            <a:picLocks noChangeAspect="1" noChangeArrowheads="1"/>
          </p:cNvPicPr>
          <p:nvPr/>
        </p:nvPicPr>
        <p:blipFill>
          <a:blip r:embed="rId2"/>
          <a:srcRect l="3033" t="5379" r="1733" b="3427"/>
          <a:stretch>
            <a:fillRect/>
          </a:stretch>
        </p:blipFill>
        <p:spPr bwMode="auto">
          <a:xfrm>
            <a:off x="3132138" y="2492375"/>
            <a:ext cx="4535487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928813"/>
            <a:ext cx="87849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i="1" dirty="0" smtClean="0"/>
              <a:t>Who wants to be </a:t>
            </a:r>
            <a:r>
              <a:rPr lang="en-GB" i="1" dirty="0" smtClean="0"/>
              <a:t>an </a:t>
            </a:r>
            <a:r>
              <a:rPr lang="en-GB" i="1" dirty="0" err="1" smtClean="0"/>
              <a:t>Islamionaire</a:t>
            </a:r>
            <a:r>
              <a:rPr lang="en-GB" i="1" dirty="0" smtClean="0"/>
              <a:t>?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9975" y="1125538"/>
            <a:ext cx="4270375" cy="43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GB" sz="2000" dirty="0" smtClean="0"/>
              <a:t>Welcome to </a:t>
            </a:r>
            <a:r>
              <a:rPr lang="en-GB" sz="2000" dirty="0" err="1" smtClean="0"/>
              <a:t>Madina</a:t>
            </a:r>
            <a:r>
              <a:rPr lang="en-GB" sz="2000" smtClean="0"/>
              <a:t> Masjid</a:t>
            </a:r>
            <a:endParaRPr lang="en-GB" sz="2000" dirty="0" smtClean="0"/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2411413" y="4941888"/>
            <a:ext cx="4537075" cy="1152525"/>
            <a:chOff x="1791" y="3113"/>
            <a:chExt cx="2858" cy="726"/>
          </a:xfrm>
        </p:grpSpPr>
        <p:sp>
          <p:nvSpPr>
            <p:cNvPr id="25605" name="AutoShape 10">
              <a:hlinkClick r:id="" action="ppaction://hlinkshowjump?jump=nextslide">
                <a:snd r:embed="rId3" name="arrow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1837" y="3203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>
                  <a:solidFill>
                    <a:schemeClr val="tx2"/>
                  </a:solidFill>
                  <a:latin typeface="Cobra Nastaliq" pitchFamily="2" charset="-78"/>
                  <a:cs typeface="Cobra Nastaliq" pitchFamily="2" charset="-78"/>
                </a:rPr>
                <a:t>Sta</a:t>
              </a:r>
              <a:r>
                <a:rPr lang="en-GB" sz="2400" i="1">
                  <a:solidFill>
                    <a:schemeClr val="tx2"/>
                  </a:solidFill>
                </a:rPr>
                <a:t>Click here to start</a:t>
              </a:r>
              <a:r>
                <a:rPr lang="en-GB" sz="2400">
                  <a:solidFill>
                    <a:schemeClr val="tx2"/>
                  </a:solidFill>
                  <a:latin typeface="Cobra Nastaliq" pitchFamily="2" charset="-78"/>
                  <a:cs typeface="Cobra Nastaliq" pitchFamily="2" charset="-78"/>
                </a:rPr>
                <a:t>rt</a:t>
              </a:r>
            </a:p>
          </p:txBody>
        </p:sp>
        <p:sp>
          <p:nvSpPr>
            <p:cNvPr id="25606" name="Rectangle 17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124075" y="1268413"/>
            <a:ext cx="48958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>
                <a:solidFill>
                  <a:schemeClr val="tx2"/>
                </a:solidFill>
              </a:rPr>
              <a:t>Congratulations!!</a:t>
            </a:r>
            <a:r>
              <a:rPr lang="en-GB"/>
              <a:t> </a:t>
            </a:r>
          </a:p>
          <a:p>
            <a:pPr algn="ctr">
              <a:spcBef>
                <a:spcPct val="50000"/>
              </a:spcBef>
            </a:pPr>
            <a:r>
              <a:rPr lang="en-GB"/>
              <a:t>You now definitely go away with 64000 points!</a:t>
            </a:r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/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Q9  for 125000 points</a:t>
            </a:r>
          </a:p>
        </p:txBody>
      </p:sp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4834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4838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9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4835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4836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dirty="0" err="1" smtClean="0"/>
                  <a:t>Knird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dna</a:t>
                </a:r>
                <a:r>
                  <a:rPr lang="en-GB" dirty="0" smtClean="0"/>
                  <a:t> tae</a:t>
                </a:r>
                <a:endParaRPr lang="en-GB" dirty="0"/>
              </a:p>
              <a:p>
                <a:pPr algn="ctr"/>
                <a:endParaRPr lang="en-GB" dirty="0"/>
              </a:p>
            </p:txBody>
          </p:sp>
          <p:sp>
            <p:nvSpPr>
              <p:cNvPr id="34837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9946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4832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What can you not do whilst fasting?</a:t>
            </a:r>
            <a:endParaRPr lang="en-GB" b="1" dirty="0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539750" y="1773238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2069797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Eat (but can drink)</a:t>
            </a:r>
            <a:endParaRPr lang="en-GB" dirty="0"/>
          </a:p>
        </p:txBody>
      </p:sp>
      <p:sp>
        <p:nvSpPr>
          <p:cNvPr id="34826" name="Text Box 1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7425"/>
            <a:ext cx="1544012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Eat and drink</a:t>
            </a:r>
            <a:endParaRPr lang="en-GB" dirty="0"/>
          </a:p>
        </p:txBody>
      </p:sp>
      <p:sp>
        <p:nvSpPr>
          <p:cNvPr id="39954" name="Text Box 1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1402948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Give charity</a:t>
            </a:r>
            <a:endParaRPr lang="en-GB" dirty="0"/>
          </a:p>
        </p:txBody>
      </p:sp>
      <p:sp>
        <p:nvSpPr>
          <p:cNvPr id="39955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208262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Drink (but can eat)</a:t>
            </a:r>
            <a:endParaRPr lang="en-GB" dirty="0"/>
          </a:p>
        </p:txBody>
      </p:sp>
      <p:grpSp>
        <p:nvGrpSpPr>
          <p:cNvPr id="39956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4830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532 L 4.44444E-6 -0.01575 " pathEditMode="fixed" rAng="0" ptsTypes="AA">
                                      <p:cBhvr>
                                        <p:cTn id="23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9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5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9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6" dur="indefinite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8"/>
                  </p:tgtEl>
                </p:cond>
              </p:nextCondLst>
            </p:seq>
          </p:childTnLst>
        </p:cTn>
      </p:par>
    </p:tnLst>
    <p:bldLst>
      <p:bldP spid="39960" grpId="0"/>
      <p:bldP spid="39960" grpId="1"/>
      <p:bldP spid="39959" grpId="0" animBg="1"/>
      <p:bldP spid="39959" grpId="1" animBg="1"/>
      <p:bldP spid="39945" grpId="0" animBg="1"/>
      <p:bldP spid="39949" grpId="0" animBg="1"/>
      <p:bldP spid="39951" grpId="0" animBg="1"/>
      <p:bldP spid="39954" grpId="0" animBg="1"/>
      <p:bldP spid="399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Q10  for 250000 points</a:t>
            </a:r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5857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5861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2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5858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5859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dirty="0" smtClean="0"/>
                  <a:t>The answer should equal 59</a:t>
                </a:r>
                <a:endParaRPr lang="en-GB" dirty="0"/>
              </a:p>
              <a:p>
                <a:pPr algn="ctr"/>
                <a:endParaRPr lang="en-GB" dirty="0"/>
              </a:p>
            </p:txBody>
          </p:sp>
          <p:sp>
            <p:nvSpPr>
              <p:cNvPr id="35860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5855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5846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How many days long is the month of fasting?</a:t>
            </a:r>
            <a:endParaRPr lang="en-GB" b="1" dirty="0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39750" y="1628775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103105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28 or 29</a:t>
            </a:r>
            <a:endParaRPr lang="en-GB" dirty="0"/>
          </a:p>
        </p:txBody>
      </p:sp>
      <p:sp>
        <p:nvSpPr>
          <p:cNvPr id="35849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0213"/>
            <a:ext cx="103105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29 or 30</a:t>
            </a:r>
            <a:endParaRPr lang="en-GB" dirty="0"/>
          </a:p>
        </p:txBody>
      </p:sp>
      <p:sp>
        <p:nvSpPr>
          <p:cNvPr id="40978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8263" y="4797425"/>
            <a:ext cx="103105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30 or 31</a:t>
            </a:r>
            <a:endParaRPr lang="en-GB" dirty="0"/>
          </a:p>
        </p:txBody>
      </p:sp>
      <p:sp>
        <p:nvSpPr>
          <p:cNvPr id="40979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103105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27 or 28</a:t>
            </a:r>
            <a:endParaRPr lang="en-GB" dirty="0"/>
          </a:p>
        </p:txBody>
      </p: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5853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2.5E-6 -0.02106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0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2"/>
                  </p:tgtEl>
                </p:cond>
              </p:nextCondLst>
            </p:seq>
          </p:childTnLst>
        </p:cTn>
      </p:par>
    </p:tnLst>
    <p:bldLst>
      <p:bldP spid="40987" grpId="0" animBg="1"/>
      <p:bldP spid="40987" grpId="1" animBg="1"/>
      <p:bldP spid="40969" grpId="0" animBg="1"/>
      <p:bldP spid="40973" grpId="0" animBg="1"/>
      <p:bldP spid="40975" grpId="0" animBg="1"/>
      <p:bldP spid="40978" grpId="0" animBg="1"/>
      <p:bldP spid="409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Q11  for 500000 points</a:t>
            </a:r>
          </a:p>
        </p:txBody>
      </p:sp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6881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6885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6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6882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6883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Travelling for the sake of religion</a:t>
                </a:r>
                <a:endParaRPr lang="en-GB" dirty="0"/>
              </a:p>
            </p:txBody>
          </p:sp>
          <p:sp>
            <p:nvSpPr>
              <p:cNvPr id="36884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6879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/>
              <a:t>The word ‘Hajj’ (Pilgrimage) means……</a:t>
            </a:r>
            <a:endParaRPr lang="en-GB" dirty="0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539750" y="1412875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Charity</a:t>
            </a:r>
            <a:endParaRPr lang="en-GB" dirty="0"/>
          </a:p>
        </p:txBody>
      </p:sp>
      <p:sp>
        <p:nvSpPr>
          <p:cNvPr id="36873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7425"/>
            <a:ext cx="1954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Religious journey</a:t>
            </a:r>
            <a:endParaRPr lang="en-GB" dirty="0"/>
          </a:p>
        </p:txBody>
      </p:sp>
      <p:sp>
        <p:nvSpPr>
          <p:cNvPr id="42002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Prayer</a:t>
            </a:r>
            <a:endParaRPr lang="en-GB" dirty="0"/>
          </a:p>
        </p:txBody>
      </p:sp>
      <p:sp>
        <p:nvSpPr>
          <p:cNvPr id="42003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Fasting</a:t>
            </a:r>
            <a:endParaRPr lang="en-GB" dirty="0"/>
          </a:p>
        </p:txBody>
      </p:sp>
      <p:grpSp>
        <p:nvGrpSpPr>
          <p:cNvPr id="42004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6877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-0.02107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0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6"/>
                  </p:tgtEl>
                </p:cond>
              </p:nextCondLst>
            </p:seq>
          </p:childTnLst>
        </p:cTn>
      </p:par>
    </p:tnLst>
    <p:bldLst>
      <p:bldP spid="42008" grpId="0" animBg="1"/>
      <p:bldP spid="42008" grpId="1" animBg="1"/>
      <p:bldP spid="41993" grpId="0" animBg="1"/>
      <p:bldP spid="41997" grpId="0" animBg="1"/>
      <p:bldP spid="41999" grpId="0" animBg="1"/>
      <p:bldP spid="42002" grpId="0"/>
      <p:bldP spid="420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Q12  for a million points</a:t>
            </a:r>
          </a:p>
        </p:txBody>
      </p:sp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7905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7909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7906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7907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CMACE</a:t>
                </a:r>
                <a:endParaRPr lang="en-GB" dirty="0">
                  <a:latin typeface="Cobra Nastaliq" pitchFamily="2" charset="-78"/>
                  <a:cs typeface="Cobra Nastaliq" pitchFamily="2" charset="-78"/>
                </a:endParaRPr>
              </a:p>
              <a:p>
                <a:pPr algn="ctr">
                  <a:lnSpc>
                    <a:spcPct val="150000"/>
                  </a:lnSpc>
                </a:pPr>
                <a:endParaRPr lang="en-GB" dirty="0">
                  <a:latin typeface="Cobra Nastaliq" pitchFamily="2" charset="-78"/>
                  <a:cs typeface="Cobra Nastaliq" pitchFamily="2" charset="-78"/>
                </a:endParaRPr>
              </a:p>
            </p:txBody>
          </p:sp>
          <p:sp>
            <p:nvSpPr>
              <p:cNvPr id="37908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43018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7903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Where do Muslims travel to perform the Pilgrimage?</a:t>
            </a:r>
            <a:endParaRPr lang="en-GB" b="1" dirty="0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539750" y="1268413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902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Nelson</a:t>
            </a:r>
            <a:endParaRPr lang="en-GB" dirty="0"/>
          </a:p>
        </p:txBody>
      </p:sp>
      <p:sp>
        <p:nvSpPr>
          <p:cNvPr id="37897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67338" y="5516563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Mecca</a:t>
            </a:r>
            <a:endParaRPr lang="en-GB" dirty="0"/>
          </a:p>
        </p:txBody>
      </p:sp>
      <p:sp>
        <p:nvSpPr>
          <p:cNvPr id="43026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Madina</a:t>
            </a:r>
            <a:endParaRPr lang="en-GB" dirty="0"/>
          </a:p>
        </p:txBody>
      </p:sp>
      <p:sp>
        <p:nvSpPr>
          <p:cNvPr id="43027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7425"/>
            <a:ext cx="1390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Manchester</a:t>
            </a:r>
            <a:endParaRPr lang="en-GB" dirty="0"/>
          </a:p>
        </p:txBody>
      </p: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7901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-0.02107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3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30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0"/>
                  </p:tgtEl>
                </p:cond>
              </p:nextCondLst>
            </p:seq>
          </p:childTnLst>
        </p:cTn>
      </p:par>
    </p:tnLst>
    <p:bldLst>
      <p:bldP spid="43032" grpId="0" animBg="1"/>
      <p:bldP spid="43032" grpId="1" animBg="1"/>
      <p:bldP spid="43017" grpId="0" animBg="1"/>
      <p:bldP spid="43021" grpId="0" animBg="1"/>
      <p:bldP spid="43023" grpId="0" animBg="1"/>
      <p:bldP spid="43026" grpId="0"/>
      <p:bldP spid="430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0001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en-GB" smtClean="0"/>
              <a:t>I’m Sorry! </a:t>
            </a:r>
            <a:r>
              <a:rPr lang="en-GB" sz="8800" smtClean="0">
                <a:latin typeface="Cobra Nastaliq" pitchFamily="2" charset="-78"/>
                <a:cs typeface="Cobra Nastaliq" pitchFamily="2" charset="-78"/>
              </a:rPr>
              <a:t/>
            </a:r>
            <a:br>
              <a:rPr lang="en-GB" sz="8800" smtClean="0">
                <a:latin typeface="Cobra Nastaliq" pitchFamily="2" charset="-78"/>
                <a:cs typeface="Cobra Nastaliq" pitchFamily="2" charset="-78"/>
              </a:rPr>
            </a:br>
            <a:r>
              <a:rPr lang="en-GB" sz="8800" smtClean="0">
                <a:latin typeface="Cobra Nastaliq" pitchFamily="2" charset="-78"/>
                <a:cs typeface="Cobra Nastaliq" pitchFamily="2" charset="-78"/>
              </a:rPr>
              <a:t> </a:t>
            </a:r>
            <a:r>
              <a:rPr lang="en-GB" smtClean="0"/>
              <a:t>But that was the wrong answer! </a:t>
            </a:r>
            <a:r>
              <a:rPr lang="en-GB" sz="4000" smtClean="0"/>
              <a:t>You will finish with the following number of points. 0 points! </a:t>
            </a:r>
            <a:r>
              <a:rPr lang="ur-PK" sz="28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/>
            </a:r>
            <a:br>
              <a:rPr lang="ur-PK" sz="28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</a:br>
            <a:endParaRPr lang="en-GB" sz="2800" smtClean="0">
              <a:solidFill>
                <a:schemeClr val="tx1"/>
              </a:solidFill>
              <a:latin typeface="Cobra Nastaliq" pitchFamily="2" charset="-78"/>
              <a:cs typeface="Cobra Nastaliq" pitchFamily="2" charset="-78"/>
            </a:endParaRP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2843213" y="4941888"/>
            <a:ext cx="4537075" cy="1152525"/>
            <a:chOff x="1791" y="3113"/>
            <a:chExt cx="2858" cy="726"/>
          </a:xfrm>
        </p:grpSpPr>
        <p:sp>
          <p:nvSpPr>
            <p:cNvPr id="38915" name="AutoShape 8">
              <a:hlinkClick r:id="rId3" action="ppaction://hlinksldjump">
                <a:snd r:embed="rId4" name="arrow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1837" y="3203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800" b="1">
                  <a:solidFill>
                    <a:schemeClr val="folHlink"/>
                  </a:solidFill>
                </a:rPr>
                <a:t>      </a:t>
              </a:r>
              <a:r>
                <a:rPr lang="en-GB" sz="2400" b="1">
                  <a:solidFill>
                    <a:schemeClr val="folHlink"/>
                  </a:solidFill>
                </a:rPr>
                <a:t>Click here to start again</a:t>
              </a:r>
            </a:p>
          </p:txBody>
        </p:sp>
        <p:sp>
          <p:nvSpPr>
            <p:cNvPr id="38916" name="Rectangle 9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21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en-GB" smtClean="0"/>
              <a:t>I’m Sorry! </a:t>
            </a:r>
            <a:r>
              <a:rPr lang="en-GB" sz="8800" smtClean="0">
                <a:latin typeface="Cobra Nastaliq" pitchFamily="2" charset="-78"/>
                <a:cs typeface="Cobra Nastaliq" pitchFamily="2" charset="-78"/>
              </a:rPr>
              <a:t/>
            </a:r>
            <a:br>
              <a:rPr lang="en-GB" sz="8800" smtClean="0">
                <a:latin typeface="Cobra Nastaliq" pitchFamily="2" charset="-78"/>
                <a:cs typeface="Cobra Nastaliq" pitchFamily="2" charset="-78"/>
              </a:rPr>
            </a:br>
            <a:r>
              <a:rPr lang="en-GB" sz="8000" smtClean="0">
                <a:latin typeface="Cobra Nastaliq" pitchFamily="2" charset="-78"/>
                <a:cs typeface="Cobra Nastaliq" pitchFamily="2" charset="-78"/>
              </a:rPr>
              <a:t> </a:t>
            </a:r>
            <a:r>
              <a:rPr lang="en-GB" smtClean="0"/>
              <a:t>But that was the wrong answer! </a:t>
            </a:r>
            <a: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/>
            </a:r>
            <a:b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</a:br>
            <a: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> </a:t>
            </a:r>
            <a:r>
              <a:rPr lang="en-GB" sz="4000" smtClean="0"/>
              <a:t>You will finish with the following number of points. </a:t>
            </a:r>
            <a: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/>
            </a:r>
            <a:b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</a:br>
            <a:r>
              <a:rPr lang="en-GB" sz="3200" smtClean="0">
                <a:solidFill>
                  <a:srgbClr val="E0E357"/>
                </a:solidFill>
                <a:latin typeface="Cobra Nastaliq" pitchFamily="2" charset="-78"/>
                <a:cs typeface="Cobra Nastaliq" pitchFamily="2" charset="-78"/>
              </a:rPr>
              <a:t>64000</a:t>
            </a:r>
            <a:r>
              <a:rPr lang="en-GB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>  </a:t>
            </a:r>
            <a:r>
              <a:rPr lang="en-GB" sz="4000" smtClean="0"/>
              <a:t>Points 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2843213" y="4941888"/>
            <a:ext cx="4537075" cy="1152525"/>
            <a:chOff x="1791" y="3113"/>
            <a:chExt cx="2858" cy="726"/>
          </a:xfrm>
        </p:grpSpPr>
        <p:sp>
          <p:nvSpPr>
            <p:cNvPr id="39939" name="AutoShape 7">
              <a:hlinkClick r:id="rId3" action="ppaction://hlinksldjump">
                <a:snd r:embed="rId4" name="arrow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1837" y="3203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800" b="1">
                  <a:solidFill>
                    <a:schemeClr val="folHlink"/>
                  </a:solidFill>
                </a:rPr>
                <a:t>      </a:t>
              </a:r>
              <a:r>
                <a:rPr lang="en-GB" sz="2400" b="1">
                  <a:solidFill>
                    <a:schemeClr val="folHlink"/>
                  </a:solidFill>
                </a:rPr>
                <a:t>Click here to start again</a:t>
              </a:r>
            </a:p>
          </p:txBody>
        </p:sp>
        <p:sp>
          <p:nvSpPr>
            <p:cNvPr id="39940" name="Rectangle 8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97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8572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en-GB" smtClean="0"/>
              <a:t>I’m Sorry! </a:t>
            </a:r>
            <a:r>
              <a:rPr lang="en-GB" sz="8800" smtClean="0">
                <a:latin typeface="Cobra Nastaliq" pitchFamily="2" charset="-78"/>
                <a:cs typeface="Cobra Nastaliq" pitchFamily="2" charset="-78"/>
              </a:rPr>
              <a:t/>
            </a:r>
            <a:br>
              <a:rPr lang="en-GB" sz="8800" smtClean="0">
                <a:latin typeface="Cobra Nastaliq" pitchFamily="2" charset="-78"/>
                <a:cs typeface="Cobra Nastaliq" pitchFamily="2" charset="-78"/>
              </a:rPr>
            </a:br>
            <a:r>
              <a:rPr lang="en-GB" sz="8000" smtClean="0">
                <a:latin typeface="Cobra Nastaliq" pitchFamily="2" charset="-78"/>
                <a:cs typeface="Cobra Nastaliq" pitchFamily="2" charset="-78"/>
              </a:rPr>
              <a:t> </a:t>
            </a:r>
            <a:r>
              <a:rPr lang="en-GB" smtClean="0"/>
              <a:t>But that was the wrong answer! </a:t>
            </a:r>
            <a: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/>
            </a:r>
            <a:b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</a:br>
            <a: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> </a:t>
            </a:r>
            <a:r>
              <a:rPr lang="en-GB" sz="4000" smtClean="0"/>
              <a:t>You will finish with the following number of points. </a:t>
            </a:r>
            <a: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/>
            </a:r>
            <a:br>
              <a:rPr lang="ur-PK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</a:br>
            <a:r>
              <a:rPr lang="en-GB" sz="3200" smtClean="0">
                <a:solidFill>
                  <a:srgbClr val="E0E357"/>
                </a:solidFill>
                <a:latin typeface="Cobra Nastaliq" pitchFamily="2" charset="-78"/>
                <a:cs typeface="Cobra Nastaliq" pitchFamily="2" charset="-78"/>
              </a:rPr>
              <a:t>4000</a:t>
            </a:r>
            <a:r>
              <a:rPr lang="en-GB" sz="32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>  </a:t>
            </a:r>
            <a:r>
              <a:rPr lang="en-GB" sz="4000" smtClean="0"/>
              <a:t>Points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843213" y="4941888"/>
            <a:ext cx="4537075" cy="1152525"/>
            <a:chOff x="1791" y="3113"/>
            <a:chExt cx="2858" cy="726"/>
          </a:xfrm>
        </p:grpSpPr>
        <p:sp>
          <p:nvSpPr>
            <p:cNvPr id="40963" name="AutoShape 4">
              <a:hlinkClick r:id="rId3" action="ppaction://hlinksldjump">
                <a:snd r:embed="rId4" name="arrow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1837" y="3203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800" b="1">
                  <a:solidFill>
                    <a:schemeClr val="folHlink"/>
                  </a:solidFill>
                </a:rPr>
                <a:t>      </a:t>
              </a:r>
              <a:r>
                <a:rPr lang="en-GB" sz="2400" b="1">
                  <a:solidFill>
                    <a:schemeClr val="folHlink"/>
                  </a:solidFill>
                </a:rPr>
                <a:t>Click here to start again</a:t>
              </a:r>
            </a:p>
          </p:txBody>
        </p:sp>
        <p:sp>
          <p:nvSpPr>
            <p:cNvPr id="40964" name="Rectangle 5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07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92868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en-GB" smtClean="0"/>
              <a:t>Congratulations!</a:t>
            </a:r>
            <a:r>
              <a:rPr lang="ur-PK" sz="8800" smtClean="0">
                <a:latin typeface="Cobra Nastaliq" pitchFamily="2" charset="-78"/>
                <a:cs typeface="Cobra Nastaliq" pitchFamily="2" charset="-78"/>
              </a:rPr>
              <a:t> </a:t>
            </a:r>
            <a:r>
              <a:rPr lang="en-GB" sz="8800" smtClean="0">
                <a:latin typeface="Cobra Nastaliq" pitchFamily="2" charset="-78"/>
                <a:cs typeface="Cobra Nastaliq" pitchFamily="2" charset="-78"/>
              </a:rPr>
              <a:t/>
            </a:r>
            <a:br>
              <a:rPr lang="en-GB" sz="8800" smtClean="0">
                <a:latin typeface="Cobra Nastaliq" pitchFamily="2" charset="-78"/>
                <a:cs typeface="Cobra Nastaliq" pitchFamily="2" charset="-78"/>
              </a:rPr>
            </a:br>
            <a:r>
              <a:rPr lang="en-GB" smtClean="0"/>
              <a:t>You have answered all questions correctly and achieved a thousand points. </a:t>
            </a:r>
            <a:r>
              <a:rPr lang="en-GB" sz="28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  <a:t/>
            </a:r>
            <a:br>
              <a:rPr lang="en-GB" sz="2800" smtClean="0">
                <a:solidFill>
                  <a:schemeClr val="tx1"/>
                </a:solidFill>
                <a:latin typeface="Cobra Nastaliq" pitchFamily="2" charset="-78"/>
                <a:cs typeface="Cobra Nastaliq" pitchFamily="2" charset="-78"/>
              </a:rPr>
            </a:br>
            <a:r>
              <a:rPr lang="en-GB" sz="4000" b="1" smtClean="0">
                <a:solidFill>
                  <a:srgbClr val="E0E357"/>
                </a:solidFill>
                <a:latin typeface="Cobra Nastaliq" pitchFamily="2" charset="-78"/>
                <a:cs typeface="Cobra Nastaliq" pitchFamily="2" charset="-78"/>
              </a:rPr>
              <a:t>!!</a:t>
            </a:r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2843213" y="4941888"/>
            <a:ext cx="4537075" cy="1152525"/>
            <a:chOff x="1791" y="3113"/>
            <a:chExt cx="2858" cy="726"/>
          </a:xfrm>
        </p:grpSpPr>
        <p:sp>
          <p:nvSpPr>
            <p:cNvPr id="41992" name="AutoShape 7">
              <a:hlinkClick r:id="rId3" action="ppaction://hlinksldjump">
                <a:snd r:embed="rId4" name="arrow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1837" y="3203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800" b="1">
                  <a:solidFill>
                    <a:schemeClr val="folHlink"/>
                  </a:solidFill>
                </a:rPr>
                <a:t>      </a:t>
              </a:r>
              <a:r>
                <a:rPr lang="en-GB" sz="2400" b="1">
                  <a:solidFill>
                    <a:schemeClr val="folHlink"/>
                  </a:solidFill>
                </a:rPr>
                <a:t>Click here to start again</a:t>
              </a: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1753" name="Picture 9" descr="BS0107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546277">
            <a:off x="611188" y="2852738"/>
            <a:ext cx="13684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 descr="BS0107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79341">
            <a:off x="7197725" y="2841625"/>
            <a:ext cx="13684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12" descr="BS0107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4674">
            <a:off x="755650" y="4941888"/>
            <a:ext cx="100806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13" descr="BS0107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02508">
            <a:off x="3563938" y="4292600"/>
            <a:ext cx="100806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Picture 14" descr="BS0107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426682">
            <a:off x="7092950" y="4365625"/>
            <a:ext cx="10080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17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1987550"/>
            <a:ext cx="5976937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b="1" smtClean="0">
                <a:solidFill>
                  <a:schemeClr val="tx2"/>
                </a:solidFill>
              </a:rPr>
              <a:t>Q1   for 100 points</a:t>
            </a:r>
          </a:p>
        </p:txBody>
      </p: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2555875" y="1196975"/>
            <a:ext cx="6121400" cy="2417763"/>
            <a:chOff x="1610" y="754"/>
            <a:chExt cx="3856" cy="1523"/>
          </a:xfrm>
        </p:grpSpPr>
        <p:grpSp>
          <p:nvGrpSpPr>
            <p:cNvPr id="26641" name="Group 27"/>
            <p:cNvGrpSpPr>
              <a:grpSpLocks/>
            </p:cNvGrpSpPr>
            <p:nvPr/>
          </p:nvGrpSpPr>
          <p:grpSpPr bwMode="auto">
            <a:xfrm>
              <a:off x="4468" y="1298"/>
              <a:ext cx="998" cy="979"/>
              <a:chOff x="4467" y="1298"/>
              <a:chExt cx="998" cy="979"/>
            </a:xfrm>
          </p:grpSpPr>
          <p:sp>
            <p:nvSpPr>
              <p:cNvPr id="26645" name="Oval 28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</a:pPr>
                <a:endParaRPr lang="en-US"/>
              </a:p>
            </p:txBody>
          </p:sp>
          <p:sp>
            <p:nvSpPr>
              <p:cNvPr id="26646" name="Text Box 29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9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26642" name="Group 26"/>
            <p:cNvGrpSpPr>
              <a:grpSpLocks/>
            </p:cNvGrpSpPr>
            <p:nvPr/>
          </p:nvGrpSpPr>
          <p:grpSpPr bwMode="auto">
            <a:xfrm>
              <a:off x="1610" y="754"/>
              <a:ext cx="2495" cy="1436"/>
              <a:chOff x="1610" y="754"/>
              <a:chExt cx="2495" cy="1436"/>
            </a:xfrm>
          </p:grpSpPr>
          <p:sp>
            <p:nvSpPr>
              <p:cNvPr id="26643" name="AutoShape 24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>
                    <a:solidFill>
                      <a:schemeClr val="tx2"/>
                    </a:solidFill>
                    <a:latin typeface="Cobra Nastaliq" pitchFamily="2" charset="-78"/>
                    <a:cs typeface="Cobra Nastaliq" pitchFamily="2" charset="-78"/>
                  </a:rPr>
                  <a:t>10-5=</a:t>
                </a:r>
                <a:r>
                  <a:rPr lang="en-GB" dirty="0" err="1" smtClean="0">
                    <a:solidFill>
                      <a:schemeClr val="tx2"/>
                    </a:solidFill>
                    <a:latin typeface="Cobra Nastaliq" pitchFamily="2" charset="-78"/>
                    <a:cs typeface="Cobra Nastaliq" pitchFamily="2" charset="-78"/>
                  </a:rPr>
                  <a:t>i</a:t>
                </a:r>
                <a:endParaRPr lang="en-GB" dirty="0">
                  <a:solidFill>
                    <a:schemeClr val="tx2"/>
                  </a:solidFill>
                  <a:latin typeface="Cobra Nastaliq" pitchFamily="2" charset="-78"/>
                  <a:cs typeface="Cobra Nastaliq" pitchFamily="2" charset="-78"/>
                </a:endParaRPr>
              </a:p>
            </p:txBody>
          </p:sp>
          <p:sp>
            <p:nvSpPr>
              <p:cNvPr id="26644" name="Text Box 25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26639" name="Oval 14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Text Box 18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How many pillars do Muslims try to act upon?</a:t>
            </a:r>
            <a:endParaRPr lang="en-GB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9750" y="3213100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4797425"/>
            <a:ext cx="31290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6633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19700" y="4797425"/>
            <a:ext cx="31290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0252" name="Text Box 1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44114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0253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44114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26637" name="Oval 15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Text Box 20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40741E-7 L 6.94444E-6 -0.02106 " pathEditMode="fixed" ptsTypes="AA">
                                      <p:cBhvr>
                                        <p:cTn id="1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4" dur="indefinite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1"/>
                  </p:tgtEl>
                </p:cond>
              </p:nextCondLst>
            </p:seq>
          </p:childTnLst>
        </p:cTn>
      </p:par>
    </p:tnLst>
    <p:bldLst>
      <p:bldP spid="10250" grpId="0" animBg="1"/>
      <p:bldP spid="10250" grpId="1" animBg="1"/>
      <p:bldP spid="10272" grpId="0" animBg="1"/>
      <p:bldP spid="10273" grpId="0" animBg="1"/>
      <p:bldP spid="10247" grpId="0" animBg="1"/>
      <p:bldP spid="10252" grpId="0" animBg="1"/>
      <p:bldP spid="102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1987550"/>
            <a:ext cx="5976937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Q2   for 250 points</a:t>
            </a:r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2555875" y="1196975"/>
            <a:ext cx="6121400" cy="2568575"/>
            <a:chOff x="1610" y="754"/>
            <a:chExt cx="3856" cy="1618"/>
          </a:xfrm>
        </p:grpSpPr>
        <p:grpSp>
          <p:nvGrpSpPr>
            <p:cNvPr id="27665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1018"/>
              <a:chOff x="4467" y="1298"/>
              <a:chExt cx="998" cy="1018"/>
            </a:xfrm>
          </p:grpSpPr>
          <p:sp>
            <p:nvSpPr>
              <p:cNvPr id="27669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</a:pPr>
                <a:endParaRPr lang="en-US">
                  <a:latin typeface="Cobra Nastaliq" pitchFamily="2" charset="-78"/>
                  <a:cs typeface="Cobra Nastaliq" pitchFamily="2" charset="-78"/>
                </a:endParaRPr>
              </a:p>
            </p:txBody>
          </p:sp>
          <p:sp>
            <p:nvSpPr>
              <p:cNvPr id="27670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7200">
                    <a:latin typeface="Cobra Nastaliq" pitchFamily="2" charset="-78"/>
                    <a:cs typeface="Cobra Nastaliq" pitchFamily="2" charset="-78"/>
                  </a:rPr>
                  <a:t>?</a:t>
                </a:r>
              </a:p>
            </p:txBody>
          </p:sp>
        </p:grpSp>
        <p:grpSp>
          <p:nvGrpSpPr>
            <p:cNvPr id="27666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618"/>
              <a:chOff x="1610" y="754"/>
              <a:chExt cx="2495" cy="1618"/>
            </a:xfrm>
          </p:grpSpPr>
          <p:sp>
            <p:nvSpPr>
              <p:cNvPr id="27667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Testimony</a:t>
                </a:r>
                <a:endParaRPr lang="en-GB" dirty="0">
                  <a:latin typeface="Cobra Nastaliq" pitchFamily="2" charset="-78"/>
                  <a:cs typeface="Cobra Nastaliq" pitchFamily="2" charset="-78"/>
                </a:endParaRPr>
              </a:p>
              <a:p>
                <a:pPr algn="ctr">
                  <a:lnSpc>
                    <a:spcPct val="150000"/>
                  </a:lnSpc>
                </a:pPr>
                <a:endParaRPr lang="en-GB" dirty="0">
                  <a:latin typeface="Cobra Nastaliq" pitchFamily="2" charset="-78"/>
                  <a:cs typeface="Cobra Nastaliq" pitchFamily="2" charset="-78"/>
                </a:endParaRPr>
              </a:p>
            </p:txBody>
          </p:sp>
          <p:sp>
            <p:nvSpPr>
              <p:cNvPr id="27668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  <a:latin typeface="Cobra Nastaliq" pitchFamily="2" charset="-78"/>
                    <a:cs typeface="Cobra Nastaliq" pitchFamily="2" charset="-78"/>
                  </a:rPr>
                  <a:t>Close Clue</a:t>
                </a:r>
              </a:p>
            </p:txBody>
          </p:sp>
        </p:grpSp>
      </p:grp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27663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27654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The first pillar is………</a:t>
            </a:r>
            <a:endParaRPr lang="en-GB" dirty="0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39750" y="3068638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4797425"/>
            <a:ext cx="58221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Hajj</a:t>
            </a:r>
            <a:endParaRPr lang="en-GB" dirty="0"/>
          </a:p>
        </p:txBody>
      </p:sp>
      <p:sp>
        <p:nvSpPr>
          <p:cNvPr id="27657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5516563"/>
            <a:ext cx="123623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Shahadah</a:t>
            </a:r>
            <a:endParaRPr lang="en-GB" dirty="0">
              <a:latin typeface="Cobra Nastaliq" pitchFamily="2" charset="-78"/>
              <a:cs typeface="Cobra Nastaliq" pitchFamily="2" charset="-78"/>
            </a:endParaRPr>
          </a:p>
        </p:txBody>
      </p:sp>
      <p:sp>
        <p:nvSpPr>
          <p:cNvPr id="32786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4791075"/>
            <a:ext cx="825867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Zakah</a:t>
            </a:r>
            <a:endParaRPr lang="en-GB" dirty="0"/>
          </a:p>
        </p:txBody>
      </p:sp>
      <p:sp>
        <p:nvSpPr>
          <p:cNvPr id="32787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77457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Salah</a:t>
            </a:r>
            <a:endParaRPr lang="en-GB" dirty="0"/>
          </a:p>
        </p:txBody>
      </p: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27661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40741E-7 L 6.94444E-6 -0.02106 " pathEditMode="fixed" ptsTypes="AA">
                                      <p:cBhvr>
                                        <p:cTn id="11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2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2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4" dur="indefinite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0"/>
                  </p:tgtEl>
                </p:cond>
              </p:nextCondLst>
            </p:seq>
          </p:childTnLst>
        </p:cTn>
      </p:par>
    </p:tnLst>
    <p:bldLst>
      <p:bldP spid="32791" grpId="0" animBg="1"/>
      <p:bldP spid="32791" grpId="1" animBg="1"/>
      <p:bldP spid="32777" grpId="0" animBg="1"/>
      <p:bldP spid="32781" grpId="0" animBg="1"/>
      <p:bldP spid="32783" grpId="0" animBg="1"/>
      <p:bldP spid="32786" grpId="0" animBg="1"/>
      <p:bldP spid="327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1987550"/>
            <a:ext cx="5976937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Q3   for 1000 points</a:t>
            </a:r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28689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28693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28690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28691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dirty="0" smtClean="0"/>
                  <a:t>Worship done every day</a:t>
                </a:r>
                <a:endParaRPr lang="en-GB" dirty="0"/>
              </a:p>
            </p:txBody>
          </p:sp>
          <p:sp>
            <p:nvSpPr>
              <p:cNvPr id="28692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28687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28678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Salah means…….</a:t>
            </a:r>
            <a:endParaRPr lang="en-GB" b="1" dirty="0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539750" y="2852738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1338828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Pilgrimage </a:t>
            </a:r>
            <a:endParaRPr lang="en-GB" dirty="0"/>
          </a:p>
        </p:txBody>
      </p:sp>
      <p:sp>
        <p:nvSpPr>
          <p:cNvPr id="28681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7425"/>
            <a:ext cx="1531188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Daily prayers</a:t>
            </a:r>
            <a:endParaRPr lang="en-GB" dirty="0"/>
          </a:p>
        </p:txBody>
      </p:sp>
      <p:sp>
        <p:nvSpPr>
          <p:cNvPr id="33810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915635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Charity</a:t>
            </a:r>
            <a:endParaRPr lang="en-GB" dirty="0"/>
          </a:p>
        </p:txBody>
      </p:sp>
      <p:sp>
        <p:nvSpPr>
          <p:cNvPr id="33811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941283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Fasting</a:t>
            </a:r>
            <a:endParaRPr lang="en-GB" dirty="0"/>
          </a:p>
        </p:txBody>
      </p:sp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28685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40741E-7 L 6.94444E-6 -0.02106 " pathEditMode="fixed" ptsTypes="AA">
                                      <p:cBhvr>
                                        <p:cTn id="11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8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3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4" dur="indefinite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4"/>
                  </p:tgtEl>
                </p:cond>
              </p:nextCondLst>
            </p:seq>
          </p:childTnLst>
        </p:cTn>
      </p:par>
    </p:tnLst>
    <p:bldLst>
      <p:bldP spid="33815" grpId="0" animBg="1"/>
      <p:bldP spid="33815" grpId="1" animBg="1"/>
      <p:bldP spid="33801" grpId="0" animBg="1"/>
      <p:bldP spid="33805" grpId="0" animBg="1"/>
      <p:bldP spid="33807" grpId="0" animBg="1"/>
      <p:bldP spid="33810" grpId="0" animBg="1"/>
      <p:bldP spid="338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9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1987550"/>
            <a:ext cx="5976937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Q4   for 4000 points</a:t>
            </a: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2643188" y="1214438"/>
            <a:ext cx="6034087" cy="2232025"/>
            <a:chOff x="1665" y="765"/>
            <a:chExt cx="3801" cy="1406"/>
          </a:xfrm>
        </p:grpSpPr>
        <p:grpSp>
          <p:nvGrpSpPr>
            <p:cNvPr id="29713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29717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8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29714" name="Group 6"/>
            <p:cNvGrpSpPr>
              <a:grpSpLocks/>
            </p:cNvGrpSpPr>
            <p:nvPr/>
          </p:nvGrpSpPr>
          <p:grpSpPr bwMode="auto">
            <a:xfrm>
              <a:off x="1665" y="765"/>
              <a:ext cx="2440" cy="1406"/>
              <a:chOff x="1665" y="765"/>
              <a:chExt cx="2440" cy="1406"/>
            </a:xfrm>
          </p:grpSpPr>
          <p:sp>
            <p:nvSpPr>
              <p:cNvPr id="29715" name="AutoShape 7"/>
              <p:cNvSpPr>
                <a:spLocks noChangeArrowheads="1"/>
              </p:cNvSpPr>
              <p:nvPr/>
            </p:nvSpPr>
            <p:spPr bwMode="auto">
              <a:xfrm>
                <a:off x="1665" y="765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20-15=</a:t>
                </a:r>
                <a:endParaRPr lang="en-GB" dirty="0"/>
              </a:p>
            </p:txBody>
          </p:sp>
          <p:sp>
            <p:nvSpPr>
              <p:cNvPr id="29716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29711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29702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How many times do Muslim pray daily?</a:t>
            </a:r>
            <a:endParaRPr lang="en-GB" b="1" dirty="0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539750" y="2708275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8263" y="4797425"/>
            <a:ext cx="44114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29705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4791075"/>
            <a:ext cx="31290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4834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31290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4835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31290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grpSp>
        <p:nvGrpSpPr>
          <p:cNvPr id="34836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29709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509 L 4.44444E-6 -0.02616 " pathEditMode="fixed" rAng="0" ptsTypes="AA">
                                      <p:cBhvr>
                                        <p:cTn id="11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48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4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4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4" dur="indefinite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18"/>
                  </p:tgtEl>
                </p:cond>
              </p:nextCondLst>
            </p:seq>
          </p:childTnLst>
        </p:cTn>
      </p:par>
    </p:tnLst>
    <p:bldLst>
      <p:bldP spid="34839" grpId="0" animBg="1"/>
      <p:bldP spid="34839" grpId="1" animBg="1"/>
      <p:bldP spid="34825" grpId="0" animBg="1"/>
      <p:bldP spid="34829" grpId="0" animBg="1"/>
      <p:bldP spid="34831" grpId="0" animBg="1"/>
      <p:bldP spid="34834" grpId="0" animBg="1"/>
      <p:bldP spid="348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2636838"/>
            <a:ext cx="5976937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b="1" smtClean="0">
                <a:solidFill>
                  <a:schemeClr val="tx2"/>
                </a:solidFill>
              </a:rPr>
              <a:t>Q5   for 8000 points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2124075" y="1268413"/>
            <a:ext cx="48958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>
                <a:solidFill>
                  <a:schemeClr val="tx2"/>
                </a:solidFill>
              </a:rPr>
              <a:t>Congratulations!!</a:t>
            </a:r>
            <a:r>
              <a:rPr lang="en-GB"/>
              <a:t> </a:t>
            </a:r>
          </a:p>
          <a:p>
            <a:pPr algn="ctr">
              <a:spcBef>
                <a:spcPct val="50000"/>
              </a:spcBef>
            </a:pPr>
            <a:r>
              <a:rPr lang="en-GB"/>
              <a:t>You now definitely go away with 4000 points!</a:t>
            </a:r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0738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0742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0739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0740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HSAW</a:t>
                </a:r>
                <a:endParaRPr lang="en-GB" dirty="0"/>
              </a:p>
            </p:txBody>
          </p:sp>
          <p:sp>
            <p:nvSpPr>
              <p:cNvPr id="30741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0736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0727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Muslims must _________ before praying.</a:t>
            </a:r>
            <a:endParaRPr lang="en-GB" b="1" dirty="0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539750" y="2492375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Fast</a:t>
            </a:r>
            <a:endParaRPr lang="en-GB" dirty="0"/>
          </a:p>
        </p:txBody>
      </p:sp>
      <p:sp>
        <p:nvSpPr>
          <p:cNvPr id="30730" name="Text Box 1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765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Wash</a:t>
            </a:r>
            <a:endParaRPr lang="en-GB" dirty="0"/>
          </a:p>
        </p:txBody>
      </p:sp>
      <p:sp>
        <p:nvSpPr>
          <p:cNvPr id="35858" name="Text Box 1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7425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Eat</a:t>
            </a:r>
            <a:endParaRPr lang="en-GB" dirty="0"/>
          </a:p>
        </p:txBody>
      </p:sp>
      <p:sp>
        <p:nvSpPr>
          <p:cNvPr id="35859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Give charity</a:t>
            </a:r>
            <a:endParaRPr lang="en-GB" dirty="0"/>
          </a:p>
        </p:txBody>
      </p: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0734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" dur="2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2.5E-6 -0.02106 " pathEditMode="fixed" rAng="0" ptsTypes="AA">
                                      <p:cBhvr>
                                        <p:cTn id="22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5" dur="indefinite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2"/>
                  </p:tgtEl>
                </p:cond>
              </p:nextCondLst>
            </p:seq>
          </p:childTnLst>
        </p:cTn>
      </p:par>
    </p:tnLst>
    <p:bldLst>
      <p:bldP spid="35863" grpId="0" animBg="1"/>
      <p:bldP spid="35863" grpId="1" animBg="1"/>
      <p:bldP spid="35864" grpId="0"/>
      <p:bldP spid="35864" grpId="1"/>
      <p:bldP spid="35849" grpId="0" animBg="1"/>
      <p:bldP spid="35853" grpId="0" animBg="1"/>
      <p:bldP spid="35855" grpId="0" animBg="1"/>
      <p:bldP spid="35858" grpId="0"/>
      <p:bldP spid="358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Q6  for 16000 points</a:t>
            </a:r>
          </a:p>
        </p:txBody>
      </p:sp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1761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1765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6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1762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1763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Donating </a:t>
                </a:r>
                <a:endParaRPr lang="en-GB" dirty="0"/>
              </a:p>
            </p:txBody>
          </p:sp>
          <p:sp>
            <p:nvSpPr>
              <p:cNvPr id="31764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1759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1750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/>
              <a:t>Zakah</a:t>
            </a:r>
            <a:r>
              <a:rPr lang="en-GB" b="1" dirty="0" smtClean="0"/>
              <a:t> means………..</a:t>
            </a:r>
            <a:endParaRPr lang="en-GB" b="1" dirty="0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539750" y="2349500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4797425"/>
            <a:ext cx="28733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 smtClean="0"/>
              <a:t>Fast</a:t>
            </a:r>
            <a:endParaRPr lang="en-GB" dirty="0"/>
          </a:p>
        </p:txBody>
      </p:sp>
      <p:sp>
        <p:nvSpPr>
          <p:cNvPr id="31753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300163" y="4798913"/>
            <a:ext cx="3848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 smtClean="0"/>
              <a:t>Charity</a:t>
            </a:r>
            <a:endParaRPr lang="en-GB" sz="1400" dirty="0"/>
          </a:p>
        </p:txBody>
      </p:sp>
      <p:sp>
        <p:nvSpPr>
          <p:cNvPr id="36882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00163" y="5521224"/>
            <a:ext cx="10310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 smtClean="0"/>
              <a:t>Pilgrimage</a:t>
            </a:r>
            <a:endParaRPr lang="en-GB" sz="1400" dirty="0"/>
          </a:p>
        </p:txBody>
      </p:sp>
      <p:sp>
        <p:nvSpPr>
          <p:cNvPr id="36883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5522913"/>
            <a:ext cx="7120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 smtClean="0"/>
              <a:t>Prayer</a:t>
            </a:r>
            <a:endParaRPr lang="en-GB" sz="1400" dirty="0"/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1757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2.5E-6 -0.02107 " pathEditMode="fixed" rAng="0" ptsTypes="AA">
                                      <p:cBhvr>
                                        <p:cTn id="12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8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6"/>
                  </p:tgtEl>
                </p:cond>
              </p:nextCondLst>
            </p:seq>
          </p:childTnLst>
        </p:cTn>
      </p:par>
    </p:tnLst>
    <p:bldLst>
      <p:bldP spid="36887" grpId="0" animBg="1"/>
      <p:bldP spid="36887" grpId="1" animBg="1"/>
      <p:bldP spid="36873" grpId="0" animBg="1"/>
      <p:bldP spid="36877" grpId="0" animBg="1"/>
      <p:bldP spid="36879" grpId="0" animBg="1"/>
      <p:bldP spid="36882" grpId="0"/>
      <p:bldP spid="368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Q7  for 32000 points</a:t>
            </a:r>
          </a:p>
        </p:txBody>
      </p:sp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2785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2789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0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2786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2787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Assist the needy </a:t>
                </a:r>
                <a:endParaRPr lang="en-GB" dirty="0"/>
              </a:p>
            </p:txBody>
          </p:sp>
          <p:sp>
            <p:nvSpPr>
              <p:cNvPr id="32788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2783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2774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By giving </a:t>
            </a:r>
            <a:r>
              <a:rPr lang="en-GB" b="1" dirty="0" err="1" smtClean="0"/>
              <a:t>Zakah</a:t>
            </a:r>
            <a:r>
              <a:rPr lang="en-GB" b="1" dirty="0" smtClean="0"/>
              <a:t>, you…..</a:t>
            </a:r>
            <a:endParaRPr lang="en-GB" dirty="0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539750" y="2133600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1075"/>
            <a:ext cx="1150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Travel far</a:t>
            </a:r>
            <a:endParaRPr lang="en-GB" dirty="0"/>
          </a:p>
        </p:txBody>
      </p:sp>
      <p:sp>
        <p:nvSpPr>
          <p:cNvPr id="32777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4791075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Help the poor</a:t>
            </a:r>
            <a:endParaRPr lang="en-GB" dirty="0"/>
          </a:p>
        </p:txBody>
      </p:sp>
      <p:sp>
        <p:nvSpPr>
          <p:cNvPr id="37906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Lose weight</a:t>
            </a:r>
            <a:endParaRPr lang="en-GB" dirty="0"/>
          </a:p>
        </p:txBody>
      </p:sp>
      <p:sp>
        <p:nvSpPr>
          <p:cNvPr id="37907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516563"/>
            <a:ext cx="10310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Give tax</a:t>
            </a:r>
            <a:endParaRPr lang="en-GB" dirty="0"/>
          </a:p>
        </p:txBody>
      </p:sp>
      <p:grpSp>
        <p:nvGrpSpPr>
          <p:cNvPr id="37908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2781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38889E-6 -0.02107 " pathEditMode="fixed" rAng="0" ptsTypes="AA">
                                      <p:cBhvr>
                                        <p:cTn id="12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0"/>
                  </p:tgtEl>
                </p:cond>
              </p:nextCondLst>
            </p:seq>
          </p:childTnLst>
        </p:cTn>
      </p:par>
    </p:tnLst>
    <p:bldLst>
      <p:bldP spid="37911" grpId="0" animBg="1"/>
      <p:bldP spid="37911" grpId="1" animBg="1"/>
      <p:bldP spid="37897" grpId="0" animBg="1"/>
      <p:bldP spid="37901" grpId="0" animBg="1"/>
      <p:bldP spid="37903" grpId="0" animBg="1"/>
      <p:bldP spid="37906" grpId="0"/>
      <p:bldP spid="379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916113"/>
            <a:ext cx="5976938" cy="72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smtClean="0">
                <a:solidFill>
                  <a:schemeClr val="tx2"/>
                </a:solidFill>
              </a:rPr>
              <a:t>Correct!</a:t>
            </a:r>
            <a:br>
              <a:rPr lang="en-GB" sz="4000" b="1" smtClean="0">
                <a:solidFill>
                  <a:schemeClr val="tx2"/>
                </a:solidFill>
              </a:rPr>
            </a:br>
            <a:r>
              <a:rPr lang="en-GB" sz="3600" b="1" smtClean="0">
                <a:solidFill>
                  <a:schemeClr val="tx2"/>
                </a:solidFill>
              </a:rPr>
              <a:t>Q8  for 64000 points</a:t>
            </a: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555875" y="1196975"/>
            <a:ext cx="6121400" cy="2232025"/>
            <a:chOff x="1610" y="754"/>
            <a:chExt cx="3856" cy="1406"/>
          </a:xfrm>
        </p:grpSpPr>
        <p:grpSp>
          <p:nvGrpSpPr>
            <p:cNvPr id="33809" name="Group 3"/>
            <p:cNvGrpSpPr>
              <a:grpSpLocks/>
            </p:cNvGrpSpPr>
            <p:nvPr/>
          </p:nvGrpSpPr>
          <p:grpSpPr bwMode="auto">
            <a:xfrm>
              <a:off x="4468" y="1298"/>
              <a:ext cx="998" cy="749"/>
              <a:chOff x="4467" y="1298"/>
              <a:chExt cx="998" cy="749"/>
            </a:xfrm>
          </p:grpSpPr>
          <p:sp>
            <p:nvSpPr>
              <p:cNvPr id="33813" name="Oval 4"/>
              <p:cNvSpPr>
                <a:spLocks noChangeArrowheads="1"/>
              </p:cNvSpPr>
              <p:nvPr/>
            </p:nvSpPr>
            <p:spPr bwMode="auto">
              <a:xfrm>
                <a:off x="4467" y="1389"/>
                <a:ext cx="998" cy="589"/>
              </a:xfrm>
              <a:prstGeom prst="ellipse">
                <a:avLst/>
              </a:prstGeom>
              <a:solidFill>
                <a:srgbClr val="000000"/>
              </a:solidFill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4" name="Text Box 5"/>
              <p:cNvSpPr txBox="1">
                <a:spLocks noChangeArrowheads="1"/>
              </p:cNvSpPr>
              <p:nvPr/>
            </p:nvSpPr>
            <p:spPr bwMode="auto">
              <a:xfrm>
                <a:off x="4740" y="1298"/>
                <a:ext cx="454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200">
                    <a:latin typeface="Rockwell Extra Bold" pitchFamily="18" charset="0"/>
                  </a:rPr>
                  <a:t>?</a:t>
                </a:r>
              </a:p>
            </p:txBody>
          </p:sp>
        </p:grpSp>
        <p:grpSp>
          <p:nvGrpSpPr>
            <p:cNvPr id="33810" name="Group 6"/>
            <p:cNvGrpSpPr>
              <a:grpSpLocks/>
            </p:cNvGrpSpPr>
            <p:nvPr/>
          </p:nvGrpSpPr>
          <p:grpSpPr bwMode="auto">
            <a:xfrm>
              <a:off x="1610" y="754"/>
              <a:ext cx="2495" cy="1406"/>
              <a:chOff x="1610" y="754"/>
              <a:chExt cx="2495" cy="1406"/>
            </a:xfrm>
          </p:grpSpPr>
          <p:sp>
            <p:nvSpPr>
              <p:cNvPr id="33811" name="AutoShape 7"/>
              <p:cNvSpPr>
                <a:spLocks noChangeArrowheads="1"/>
              </p:cNvSpPr>
              <p:nvPr/>
            </p:nvSpPr>
            <p:spPr bwMode="auto">
              <a:xfrm>
                <a:off x="1610" y="754"/>
                <a:ext cx="2404" cy="1406"/>
              </a:xfrm>
              <a:prstGeom prst="wedgeRectCallout">
                <a:avLst>
                  <a:gd name="adj1" fmla="val 68509"/>
                  <a:gd name="adj2" fmla="val 15505"/>
                </a:avLst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dirty="0" smtClean="0"/>
                  <a:t>Not eating or drinking</a:t>
                </a:r>
                <a:endParaRPr lang="en-GB" dirty="0"/>
              </a:p>
              <a:p>
                <a:pPr algn="ctr"/>
                <a:endParaRPr lang="en-GB" dirty="0"/>
              </a:p>
            </p:txBody>
          </p:sp>
          <p:sp>
            <p:nvSpPr>
              <p:cNvPr id="33812" name="Text Box 8"/>
              <p:cNvSpPr txBox="1">
                <a:spLocks noChangeArrowheads="1"/>
              </p:cNvSpPr>
              <p:nvPr/>
            </p:nvSpPr>
            <p:spPr bwMode="auto">
              <a:xfrm>
                <a:off x="3424" y="1979"/>
                <a:ext cx="6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hlink"/>
                    </a:solidFill>
                  </a:rPr>
                  <a:t>Close Clue</a:t>
                </a:r>
              </a:p>
            </p:txBody>
          </p:sp>
        </p:grp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019925" y="2168525"/>
            <a:ext cx="1727200" cy="1189038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  </a:t>
            </a:r>
          </a:p>
        </p:txBody>
      </p:sp>
      <p:grpSp>
        <p:nvGrpSpPr>
          <p:cNvPr id="38922" name="Group 10"/>
          <p:cNvGrpSpPr>
            <a:grpSpLocks/>
          </p:cNvGrpSpPr>
          <p:nvPr/>
        </p:nvGrpSpPr>
        <p:grpSpPr bwMode="auto">
          <a:xfrm>
            <a:off x="7092950" y="2060575"/>
            <a:ext cx="1584325" cy="1189038"/>
            <a:chOff x="4467" y="1298"/>
            <a:chExt cx="998" cy="749"/>
          </a:xfrm>
        </p:grpSpPr>
        <p:sp>
          <p:nvSpPr>
            <p:cNvPr id="33807" name="Oval 11"/>
            <p:cNvSpPr>
              <a:spLocks noChangeArrowheads="1"/>
            </p:cNvSpPr>
            <p:nvPr/>
          </p:nvSpPr>
          <p:spPr bwMode="auto">
            <a:xfrm>
              <a:off x="4467" y="1389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7200">
                  <a:latin typeface="Rockwell Extra Bold" pitchFamily="18" charset="0"/>
                </a:rPr>
                <a:t>?</a:t>
              </a:r>
            </a:p>
          </p:txBody>
        </p:sp>
      </p:grp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019925" y="981075"/>
            <a:ext cx="1763713" cy="1189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GB" sz="12000">
                <a:solidFill>
                  <a:srgbClr val="FF0000"/>
                </a:solidFill>
              </a:rPr>
              <a:t> x</a:t>
            </a:r>
          </a:p>
        </p:txBody>
      </p:sp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/>
              <a:t>What is </a:t>
            </a:r>
            <a:r>
              <a:rPr lang="en-GB" b="1" dirty="0" err="1" smtClean="0"/>
              <a:t>Sawm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539750" y="1989138"/>
            <a:ext cx="1079500" cy="215900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4797425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Charity</a:t>
            </a:r>
            <a:endParaRPr lang="en-GB" dirty="0"/>
          </a:p>
        </p:txBody>
      </p:sp>
      <p:sp>
        <p:nvSpPr>
          <p:cNvPr id="33801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64163" y="55165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Fasting</a:t>
            </a:r>
            <a:endParaRPr lang="en-GB" dirty="0"/>
          </a:p>
        </p:txBody>
      </p:sp>
      <p:sp>
        <p:nvSpPr>
          <p:cNvPr id="38930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5516563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Prayer</a:t>
            </a:r>
            <a:endParaRPr lang="en-GB" dirty="0"/>
          </a:p>
        </p:txBody>
      </p:sp>
      <p:sp>
        <p:nvSpPr>
          <p:cNvPr id="38931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4797425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Pilgrimage</a:t>
            </a:r>
            <a:endParaRPr lang="en-GB" dirty="0"/>
          </a:p>
        </p:txBody>
      </p:sp>
      <p:grpSp>
        <p:nvGrpSpPr>
          <p:cNvPr id="38932" name="Group 20"/>
          <p:cNvGrpSpPr>
            <a:grpSpLocks/>
          </p:cNvGrpSpPr>
          <p:nvPr/>
        </p:nvGrpSpPr>
        <p:grpSpPr bwMode="auto">
          <a:xfrm>
            <a:off x="7091363" y="1052513"/>
            <a:ext cx="1584325" cy="968375"/>
            <a:chOff x="4422" y="663"/>
            <a:chExt cx="998" cy="610"/>
          </a:xfrm>
        </p:grpSpPr>
        <p:sp>
          <p:nvSpPr>
            <p:cNvPr id="33805" name="Oval 21"/>
            <p:cNvSpPr>
              <a:spLocks noChangeArrowheads="1"/>
            </p:cNvSpPr>
            <p:nvPr/>
          </p:nvSpPr>
          <p:spPr bwMode="auto">
            <a:xfrm>
              <a:off x="4422" y="663"/>
              <a:ext cx="998" cy="589"/>
            </a:xfrm>
            <a:prstGeom prst="ellipse">
              <a:avLst/>
            </a:prstGeom>
            <a:solidFill>
              <a:srgbClr val="000000"/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Text Box 22"/>
            <p:cNvSpPr txBox="1">
              <a:spLocks noChangeArrowheads="1"/>
            </p:cNvSpPr>
            <p:nvPr/>
          </p:nvSpPr>
          <p:spPr bwMode="auto">
            <a:xfrm>
              <a:off x="4468" y="754"/>
              <a:ext cx="95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/>
                <a:t>Take away </a:t>
              </a:r>
            </a:p>
            <a:p>
              <a:pPr algn="ctr">
                <a:lnSpc>
                  <a:spcPct val="80000"/>
                </a:lnSpc>
              </a:pPr>
              <a:r>
                <a:rPr lang="en-GB" sz="4800" b="1"/>
                <a:t>2</a:t>
              </a:r>
              <a:endParaRPr lang="en-GB" sz="6600"/>
            </a:p>
          </p:txBody>
        </p: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533 L 4.44444E-6 -0.02639 " pathEditMode="fixed" rAng="0" ptsTypes="AA">
                                      <p:cBhvr>
                                        <p:cTn id="12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n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xit" presetSubtype="16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4"/>
                  </p:tgtEl>
                </p:cond>
              </p:nextCondLst>
            </p:seq>
          </p:childTnLst>
        </p:cTn>
      </p:par>
    </p:tnLst>
    <p:bldLst>
      <p:bldP spid="38935" grpId="0" animBg="1"/>
      <p:bldP spid="38935" grpId="1" animBg="1"/>
      <p:bldP spid="38921" grpId="0" animBg="1"/>
      <p:bldP spid="38925" grpId="0" animBg="1"/>
      <p:bldP spid="38927" grpId="0" animBg="1"/>
      <p:bldP spid="38930" grpId="0"/>
      <p:bldP spid="38931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336699"/>
      </a:dk1>
      <a:lt1>
        <a:srgbClr val="FFFFFF"/>
      </a:lt1>
      <a:dk2>
        <a:srgbClr val="000000"/>
      </a:dk2>
      <a:lt2>
        <a:srgbClr val="42F853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336699"/>
        </a:dk1>
        <a:lt1>
          <a:srgbClr val="FFFFFF"/>
        </a:lt1>
        <a:dk2>
          <a:srgbClr val="000000"/>
        </a:dk2>
        <a:lt2>
          <a:srgbClr val="42F853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336699"/>
        </a:dk1>
        <a:lt1>
          <a:srgbClr val="FFFFFF"/>
        </a:lt1>
        <a:dk2>
          <a:srgbClr val="000000"/>
        </a:dk2>
        <a:lt2>
          <a:srgbClr val="42F853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EB990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336699"/>
        </a:dk1>
        <a:lt1>
          <a:srgbClr val="FFFFFF"/>
        </a:lt1>
        <a:dk2>
          <a:srgbClr val="000000"/>
        </a:dk2>
        <a:lt2>
          <a:srgbClr val="42F853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5">
      <a:dk1>
        <a:srgbClr val="336699"/>
      </a:dk1>
      <a:lt1>
        <a:srgbClr val="FFFFFF"/>
      </a:lt1>
      <a:dk2>
        <a:srgbClr val="000000"/>
      </a:dk2>
      <a:lt2>
        <a:srgbClr val="42F853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F9933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336699"/>
        </a:dk1>
        <a:lt1>
          <a:srgbClr val="FFFFFF"/>
        </a:lt1>
        <a:dk2>
          <a:srgbClr val="000000"/>
        </a:dk2>
        <a:lt2>
          <a:srgbClr val="42F853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336699"/>
        </a:dk1>
        <a:lt1>
          <a:srgbClr val="FFFFFF"/>
        </a:lt1>
        <a:dk2>
          <a:srgbClr val="000000"/>
        </a:dk2>
        <a:lt2>
          <a:srgbClr val="42F853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EB990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336699"/>
        </a:dk1>
        <a:lt1>
          <a:srgbClr val="FFFFFF"/>
        </a:lt1>
        <a:dk2>
          <a:srgbClr val="000000"/>
        </a:dk2>
        <a:lt2>
          <a:srgbClr val="42F853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421</Words>
  <Application>Microsoft Office PowerPoint</Application>
  <PresentationFormat>On-screen Show (4:3)</PresentationFormat>
  <Paragraphs>183</Paragraphs>
  <Slides>17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Cobra Nastaliq</vt:lpstr>
      <vt:lpstr>Rockwell Extra Bold</vt:lpstr>
      <vt:lpstr>1_Default Design</vt:lpstr>
      <vt:lpstr>2_Default Design</vt:lpstr>
      <vt:lpstr>Who wants to be an Islamionaire? </vt:lpstr>
      <vt:lpstr>Q1   for 100 points</vt:lpstr>
      <vt:lpstr>Correct! Q2   for 250 points</vt:lpstr>
      <vt:lpstr>Correct! Q3   for 1000 points</vt:lpstr>
      <vt:lpstr>Correct! Q4   for 4000 points</vt:lpstr>
      <vt:lpstr>Q5   for 8000 points</vt:lpstr>
      <vt:lpstr>Correct! Q6  for 16000 points</vt:lpstr>
      <vt:lpstr>Correct! Q7  for 32000 points</vt:lpstr>
      <vt:lpstr>Correct! Q8  for 64000 points</vt:lpstr>
      <vt:lpstr> Q9  for 125000 points</vt:lpstr>
      <vt:lpstr>Correct! Q10  for 250000 points</vt:lpstr>
      <vt:lpstr>Correct! Q11  for 500000 points</vt:lpstr>
      <vt:lpstr>Correct! Q12  for a million points</vt:lpstr>
      <vt:lpstr>I’m Sorry!   But that was the wrong answer! You will finish with the following number of points. 0 points!  </vt:lpstr>
      <vt:lpstr>I’m Sorry!   But that was the wrong answer!   You will finish with the following number of points.  64000  Points </vt:lpstr>
      <vt:lpstr>I’m Sorry!   But that was the wrong answer!   You will finish with the following number of points.  4000  Points</vt:lpstr>
      <vt:lpstr>Congratulations!  You have answered all questions correctly and achieved a thousand points.  !!</vt:lpstr>
    </vt:vector>
  </TitlesOfParts>
  <Company>Belfast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 to be a...</dc:title>
  <dc:creator>Belfast Institute</dc:creator>
  <cp:lastModifiedBy>Abdul Musaib</cp:lastModifiedBy>
  <cp:revision>68</cp:revision>
  <dcterms:created xsi:type="dcterms:W3CDTF">2005-05-31T14:21:38Z</dcterms:created>
  <dcterms:modified xsi:type="dcterms:W3CDTF">2018-06-26T08:39:59Z</dcterms:modified>
  <cp:contentStatus/>
</cp:coreProperties>
</file>